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349" r:id="rId6"/>
    <p:sldId id="359" r:id="rId7"/>
    <p:sldId id="361" r:id="rId8"/>
    <p:sldId id="351" r:id="rId9"/>
    <p:sldId id="360" r:id="rId10"/>
    <p:sldId id="373" r:id="rId11"/>
    <p:sldId id="362" r:id="rId12"/>
    <p:sldId id="374" r:id="rId13"/>
    <p:sldId id="367" r:id="rId14"/>
    <p:sldId id="369" r:id="rId15"/>
    <p:sldId id="365" r:id="rId16"/>
    <p:sldId id="366" r:id="rId17"/>
    <p:sldId id="375" r:id="rId18"/>
    <p:sldId id="334" r:id="rId1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465A66-AB3F-A2B7-9BAE-5DDFC2CD458F}" name="Burks, Stephanie" initials="SB" userId="S::stephanie.burks@doe.k12.de.us::aecc92f6-1384-463e-b399-ec3344f735f2" providerId="AD"/>
  <p188:author id="{778C54C9-708D-24B6-CB66-352EEF0275FB}" name="Beam Aimee" initials="AB" userId="S::aimee.beam@doe.k12.de.us::a565c172-e8c6-477b-8147-d3d4fd9919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20B"/>
    <a:srgbClr val="94020C"/>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D0EFA4-EC10-48A6-9F1F-F494FA7927A5}" v="1" dt="2025-02-19T14:41:34.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m Aimee" userId="a565c172-e8c6-477b-8147-d3d4fd991970" providerId="ADAL" clId="{262D9A5A-EEA0-40B2-A5AF-7564C9FD6000}"/>
    <pc:docChg chg="custSel addSld delSld modSld sldOrd">
      <pc:chgData name="Beam Aimee" userId="a565c172-e8c6-477b-8147-d3d4fd991970" providerId="ADAL" clId="{262D9A5A-EEA0-40B2-A5AF-7564C9FD6000}" dt="2025-02-18T19:15:23.683" v="340" actId="20577"/>
      <pc:docMkLst>
        <pc:docMk/>
      </pc:docMkLst>
      <pc:sldChg chg="modNotesTx">
        <pc:chgData name="Beam Aimee" userId="a565c172-e8c6-477b-8147-d3d4fd991970" providerId="ADAL" clId="{262D9A5A-EEA0-40B2-A5AF-7564C9FD6000}" dt="2025-02-18T19:15:23.683" v="340" actId="20577"/>
        <pc:sldMkLst>
          <pc:docMk/>
          <pc:sldMk cId="2088303489" sldId="256"/>
        </pc:sldMkLst>
      </pc:sldChg>
      <pc:sldChg chg="modSp mod modNotesTx">
        <pc:chgData name="Beam Aimee" userId="a565c172-e8c6-477b-8147-d3d4fd991970" providerId="ADAL" clId="{262D9A5A-EEA0-40B2-A5AF-7564C9FD6000}" dt="2025-02-13T12:32:48.337" v="1" actId="6549"/>
        <pc:sldMkLst>
          <pc:docMk/>
          <pc:sldMk cId="3896156623" sldId="349"/>
        </pc:sldMkLst>
        <pc:spChg chg="mod">
          <ac:chgData name="Beam Aimee" userId="a565c172-e8c6-477b-8147-d3d4fd991970" providerId="ADAL" clId="{262D9A5A-EEA0-40B2-A5AF-7564C9FD6000}" dt="2025-02-13T12:32:42.719" v="0" actId="6549"/>
          <ac:spMkLst>
            <pc:docMk/>
            <pc:sldMk cId="3896156623" sldId="349"/>
            <ac:spMk id="15" creationId="{C1F6BFFD-0E74-4071-80D4-08E034E6D04C}"/>
          </ac:spMkLst>
        </pc:spChg>
      </pc:sldChg>
      <pc:sldChg chg="modSp mod modNotesTx">
        <pc:chgData name="Beam Aimee" userId="a565c172-e8c6-477b-8147-d3d4fd991970" providerId="ADAL" clId="{262D9A5A-EEA0-40B2-A5AF-7564C9FD6000}" dt="2025-02-13T13:08:57.072" v="53" actId="6549"/>
        <pc:sldMkLst>
          <pc:docMk/>
          <pc:sldMk cId="1683776631" sldId="351"/>
        </pc:sldMkLst>
        <pc:spChg chg="mod">
          <ac:chgData name="Beam Aimee" userId="a565c172-e8c6-477b-8147-d3d4fd991970" providerId="ADAL" clId="{262D9A5A-EEA0-40B2-A5AF-7564C9FD6000}" dt="2025-02-13T13:08:50.175" v="52" actId="6549"/>
          <ac:spMkLst>
            <pc:docMk/>
            <pc:sldMk cId="1683776631" sldId="351"/>
            <ac:spMk id="11" creationId="{18A88233-2C56-4519-B4D7-43927DEA0E09}"/>
          </ac:spMkLst>
        </pc:spChg>
        <pc:spChg chg="mod">
          <ac:chgData name="Beam Aimee" userId="a565c172-e8c6-477b-8147-d3d4fd991970" providerId="ADAL" clId="{262D9A5A-EEA0-40B2-A5AF-7564C9FD6000}" dt="2025-02-13T13:08:42.577" v="51" actId="20577"/>
          <ac:spMkLst>
            <pc:docMk/>
            <pc:sldMk cId="1683776631" sldId="351"/>
            <ac:spMk id="14" creationId="{00000000-0000-0000-0000-000000000000}"/>
          </ac:spMkLst>
        </pc:spChg>
      </pc:sldChg>
      <pc:sldChg chg="ord">
        <pc:chgData name="Beam Aimee" userId="a565c172-e8c6-477b-8147-d3d4fd991970" providerId="ADAL" clId="{262D9A5A-EEA0-40B2-A5AF-7564C9FD6000}" dt="2025-02-13T13:10:10.511" v="56"/>
        <pc:sldMkLst>
          <pc:docMk/>
          <pc:sldMk cId="3006963902" sldId="359"/>
        </pc:sldMkLst>
      </pc:sldChg>
      <pc:sldChg chg="modSp mod ord modNotesTx">
        <pc:chgData name="Beam Aimee" userId="a565c172-e8c6-477b-8147-d3d4fd991970" providerId="ADAL" clId="{262D9A5A-EEA0-40B2-A5AF-7564C9FD6000}" dt="2025-02-13T13:14:43.126" v="161" actId="20577"/>
        <pc:sldMkLst>
          <pc:docMk/>
          <pc:sldMk cId="1865061305" sldId="361"/>
        </pc:sldMkLst>
        <pc:spChg chg="mod">
          <ac:chgData name="Beam Aimee" userId="a565c172-e8c6-477b-8147-d3d4fd991970" providerId="ADAL" clId="{262D9A5A-EEA0-40B2-A5AF-7564C9FD6000}" dt="2025-02-13T13:13:37.403" v="78" actId="20577"/>
          <ac:spMkLst>
            <pc:docMk/>
            <pc:sldMk cId="1865061305" sldId="361"/>
            <ac:spMk id="14" creationId="{00000000-0000-0000-0000-000000000000}"/>
          </ac:spMkLst>
        </pc:spChg>
      </pc:sldChg>
      <pc:sldChg chg="modNotesTx">
        <pc:chgData name="Beam Aimee" userId="a565c172-e8c6-477b-8147-d3d4fd991970" providerId="ADAL" clId="{262D9A5A-EEA0-40B2-A5AF-7564C9FD6000}" dt="2025-02-13T13:23:38.551" v="162" actId="20577"/>
        <pc:sldMkLst>
          <pc:docMk/>
          <pc:sldMk cId="3024744630" sldId="365"/>
        </pc:sldMkLst>
      </pc:sldChg>
      <pc:sldChg chg="del">
        <pc:chgData name="Beam Aimee" userId="a565c172-e8c6-477b-8147-d3d4fd991970" providerId="ADAL" clId="{262D9A5A-EEA0-40B2-A5AF-7564C9FD6000}" dt="2025-02-13T13:25:16.383" v="258" actId="2696"/>
        <pc:sldMkLst>
          <pc:docMk/>
          <pc:sldMk cId="2893446251" sldId="372"/>
        </pc:sldMkLst>
      </pc:sldChg>
      <pc:sldChg chg="delSp modSp add mod modNotesTx">
        <pc:chgData name="Beam Aimee" userId="a565c172-e8c6-477b-8147-d3d4fd991970" providerId="ADAL" clId="{262D9A5A-EEA0-40B2-A5AF-7564C9FD6000}" dt="2025-02-13T13:25:11.635" v="257"/>
        <pc:sldMkLst>
          <pc:docMk/>
          <pc:sldMk cId="369521829" sldId="375"/>
        </pc:sldMkLst>
        <pc:spChg chg="mod">
          <ac:chgData name="Beam Aimee" userId="a565c172-e8c6-477b-8147-d3d4fd991970" providerId="ADAL" clId="{262D9A5A-EEA0-40B2-A5AF-7564C9FD6000}" dt="2025-02-13T13:24:42.861" v="180" actId="20577"/>
          <ac:spMkLst>
            <pc:docMk/>
            <pc:sldMk cId="369521829" sldId="375"/>
            <ac:spMk id="14" creationId="{493B4AD4-54B8-4044-40BD-DAD260A821D0}"/>
          </ac:spMkLst>
        </pc:spChg>
      </pc:sldChg>
    </pc:docChg>
  </pc:docChgLst>
  <pc:docChgLst>
    <pc:chgData name="Coleman Brittany" userId="d32bb6ed-4641-481b-bd8d-2b902eae7094" providerId="ADAL" clId="{BCD0EFA4-EC10-48A6-9F1F-F494FA7927A5}"/>
    <pc:docChg chg="modSld sldOrd">
      <pc:chgData name="Coleman Brittany" userId="d32bb6ed-4641-481b-bd8d-2b902eae7094" providerId="ADAL" clId="{BCD0EFA4-EC10-48A6-9F1F-F494FA7927A5}" dt="2025-02-19T14:41:34.678" v="174"/>
      <pc:docMkLst>
        <pc:docMk/>
      </pc:docMkLst>
      <pc:sldChg chg="modSp mod modNotesTx">
        <pc:chgData name="Coleman Brittany" userId="d32bb6ed-4641-481b-bd8d-2b902eae7094" providerId="ADAL" clId="{BCD0EFA4-EC10-48A6-9F1F-F494FA7927A5}" dt="2025-02-14T16:45:02.930" v="27" actId="20577"/>
        <pc:sldMkLst>
          <pc:docMk/>
          <pc:sldMk cId="3006963902" sldId="359"/>
        </pc:sldMkLst>
        <pc:spChg chg="mod">
          <ac:chgData name="Coleman Brittany" userId="d32bb6ed-4641-481b-bd8d-2b902eae7094" providerId="ADAL" clId="{BCD0EFA4-EC10-48A6-9F1F-F494FA7927A5}" dt="2025-02-14T16:45:02.930" v="27" actId="20577"/>
          <ac:spMkLst>
            <pc:docMk/>
            <pc:sldMk cId="3006963902" sldId="359"/>
            <ac:spMk id="11" creationId="{340DB20D-F631-4D05-8FDD-34E88A89C4F7}"/>
          </ac:spMkLst>
        </pc:spChg>
      </pc:sldChg>
      <pc:sldChg chg="modNotesTx">
        <pc:chgData name="Coleman Brittany" userId="d32bb6ed-4641-481b-bd8d-2b902eae7094" providerId="ADAL" clId="{BCD0EFA4-EC10-48A6-9F1F-F494FA7927A5}" dt="2025-02-14T16:46:38.338" v="164" actId="20577"/>
        <pc:sldMkLst>
          <pc:docMk/>
          <pc:sldMk cId="1865061305" sldId="361"/>
        </pc:sldMkLst>
      </pc:sldChg>
      <pc:sldChg chg="ord">
        <pc:chgData name="Coleman Brittany" userId="d32bb6ed-4641-481b-bd8d-2b902eae7094" providerId="ADAL" clId="{BCD0EFA4-EC10-48A6-9F1F-F494FA7927A5}" dt="2025-02-19T14:41:34.678" v="174"/>
        <pc:sldMkLst>
          <pc:docMk/>
          <pc:sldMk cId="1795533238" sldId="367"/>
        </pc:sldMkLst>
      </pc:sldChg>
      <pc:sldChg chg="modNotesTx">
        <pc:chgData name="Coleman Brittany" userId="d32bb6ed-4641-481b-bd8d-2b902eae7094" providerId="ADAL" clId="{BCD0EFA4-EC10-48A6-9F1F-F494FA7927A5}" dt="2025-02-14T16:48:18.145" v="172" actId="20577"/>
        <pc:sldMkLst>
          <pc:docMk/>
          <pc:sldMk cId="1297781193" sldId="374"/>
        </pc:sldMkLst>
      </pc:sldChg>
      <pc:sldChg chg="modSp modNotesTx">
        <pc:chgData name="Coleman Brittany" userId="d32bb6ed-4641-481b-bd8d-2b902eae7094" providerId="ADAL" clId="{BCD0EFA4-EC10-48A6-9F1F-F494FA7927A5}" dt="2025-02-14T16:41:54.526" v="4"/>
        <pc:sldMkLst>
          <pc:docMk/>
          <pc:sldMk cId="369521829" sldId="375"/>
        </pc:sldMkLst>
        <pc:picChg chg="mod">
          <ac:chgData name="Coleman Brittany" userId="d32bb6ed-4641-481b-bd8d-2b902eae7094" providerId="ADAL" clId="{BCD0EFA4-EC10-48A6-9F1F-F494FA7927A5}" dt="2025-02-14T16:41:54.526" v="4"/>
          <ac:picMkLst>
            <pc:docMk/>
            <pc:sldMk cId="369521829" sldId="375"/>
            <ac:picMk id="11" creationId="{F8A02668-7843-0B1E-EE3C-EE148D481DE0}"/>
          </ac:picMkLst>
        </pc:picChg>
      </pc:sldChg>
    </pc:docChg>
  </pc:docChgLst>
  <pc:docChgLst>
    <pc:chgData name="Burks, Stephanie" userId="aecc92f6-1384-463e-b399-ec3344f735f2" providerId="ADAL" clId="{9F337F9F-A57A-4131-8D9F-7FFE41900704}"/>
    <pc:docChg chg="undo redo custSel addSld delSld modSld sldOrd">
      <pc:chgData name="Burks, Stephanie" userId="aecc92f6-1384-463e-b399-ec3344f735f2" providerId="ADAL" clId="{9F337F9F-A57A-4131-8D9F-7FFE41900704}" dt="2025-02-19T14:25:42.304" v="4283" actId="22"/>
      <pc:docMkLst>
        <pc:docMk/>
      </pc:docMkLst>
      <pc:sldChg chg="modSp mod modNotesTx">
        <pc:chgData name="Burks, Stephanie" userId="aecc92f6-1384-463e-b399-ec3344f735f2" providerId="ADAL" clId="{9F337F9F-A57A-4131-8D9F-7FFE41900704}" dt="2025-02-09T19:28:44.755" v="433" actId="207"/>
        <pc:sldMkLst>
          <pc:docMk/>
          <pc:sldMk cId="2088303489" sldId="256"/>
        </pc:sldMkLst>
        <pc:spChg chg="mod">
          <ac:chgData name="Burks, Stephanie" userId="aecc92f6-1384-463e-b399-ec3344f735f2" providerId="ADAL" clId="{9F337F9F-A57A-4131-8D9F-7FFE41900704}" dt="2025-02-05T17:39:40.223" v="273" actId="13926"/>
          <ac:spMkLst>
            <pc:docMk/>
            <pc:sldMk cId="2088303489" sldId="256"/>
            <ac:spMk id="19" creationId="{3F43D059-1618-400A-A79C-5925F9C98E99}"/>
          </ac:spMkLst>
        </pc:spChg>
      </pc:sldChg>
      <pc:sldChg chg="modNotesTx">
        <pc:chgData name="Burks, Stephanie" userId="aecc92f6-1384-463e-b399-ec3344f735f2" providerId="ADAL" clId="{9F337F9F-A57A-4131-8D9F-7FFE41900704}" dt="2025-02-04T19:53:43.984" v="80" actId="313"/>
        <pc:sldMkLst>
          <pc:docMk/>
          <pc:sldMk cId="836439564" sldId="334"/>
        </pc:sldMkLst>
      </pc:sldChg>
      <pc:sldChg chg="addSp delSp modSp mod modNotesTx">
        <pc:chgData name="Burks, Stephanie" userId="aecc92f6-1384-463e-b399-ec3344f735f2" providerId="ADAL" clId="{9F337F9F-A57A-4131-8D9F-7FFE41900704}" dt="2025-02-13T17:36:52.508" v="3430" actId="14100"/>
        <pc:sldMkLst>
          <pc:docMk/>
          <pc:sldMk cId="1683776631" sldId="351"/>
        </pc:sldMkLst>
        <pc:spChg chg="add mod">
          <ac:chgData name="Burks, Stephanie" userId="aecc92f6-1384-463e-b399-ec3344f735f2" providerId="ADAL" clId="{9F337F9F-A57A-4131-8D9F-7FFE41900704}" dt="2025-02-13T17:36:52.508" v="3430" actId="14100"/>
          <ac:spMkLst>
            <pc:docMk/>
            <pc:sldMk cId="1683776631" sldId="351"/>
            <ac:spMk id="10" creationId="{F8B7DC69-65C8-6D0F-D784-487A782F954E}"/>
          </ac:spMkLst>
        </pc:spChg>
        <pc:spChg chg="mod">
          <ac:chgData name="Burks, Stephanie" userId="aecc92f6-1384-463e-b399-ec3344f735f2" providerId="ADAL" clId="{9F337F9F-A57A-4131-8D9F-7FFE41900704}" dt="2025-02-04T20:16:16.766" v="250" actId="20577"/>
          <ac:spMkLst>
            <pc:docMk/>
            <pc:sldMk cId="1683776631" sldId="351"/>
            <ac:spMk id="11" creationId="{18A88233-2C56-4519-B4D7-43927DEA0E09}"/>
          </ac:spMkLst>
        </pc:spChg>
      </pc:sldChg>
      <pc:sldChg chg="addSp delSp modSp del mod modNotesTx">
        <pc:chgData name="Burks, Stephanie" userId="aecc92f6-1384-463e-b399-ec3344f735f2" providerId="ADAL" clId="{9F337F9F-A57A-4131-8D9F-7FFE41900704}" dt="2025-02-13T12:50:05.796" v="3046" actId="2696"/>
        <pc:sldMkLst>
          <pc:docMk/>
          <pc:sldMk cId="2035644669" sldId="353"/>
        </pc:sldMkLst>
      </pc:sldChg>
      <pc:sldChg chg="addSp delSp modSp add del mod modNotesTx">
        <pc:chgData name="Burks, Stephanie" userId="aecc92f6-1384-463e-b399-ec3344f735f2" providerId="ADAL" clId="{9F337F9F-A57A-4131-8D9F-7FFE41900704}" dt="2025-02-13T12:55:44.177" v="3055" actId="2696"/>
        <pc:sldMkLst>
          <pc:docMk/>
          <pc:sldMk cId="447291349" sldId="354"/>
        </pc:sldMkLst>
      </pc:sldChg>
      <pc:sldChg chg="del">
        <pc:chgData name="Burks, Stephanie" userId="aecc92f6-1384-463e-b399-ec3344f735f2" providerId="ADAL" clId="{9F337F9F-A57A-4131-8D9F-7FFE41900704}" dt="2025-02-13T12:50:13.352" v="3047" actId="2696"/>
        <pc:sldMkLst>
          <pc:docMk/>
          <pc:sldMk cId="2191561012" sldId="355"/>
        </pc:sldMkLst>
      </pc:sldChg>
      <pc:sldChg chg="addSp delSp modSp del mod modNotesTx">
        <pc:chgData name="Burks, Stephanie" userId="aecc92f6-1384-463e-b399-ec3344f735f2" providerId="ADAL" clId="{9F337F9F-A57A-4131-8D9F-7FFE41900704}" dt="2025-02-13T12:50:21.554" v="3048" actId="2696"/>
        <pc:sldMkLst>
          <pc:docMk/>
          <pc:sldMk cId="151119628" sldId="357"/>
        </pc:sldMkLst>
      </pc:sldChg>
      <pc:sldChg chg="addSp delSp modSp del mod modNotesTx">
        <pc:chgData name="Burks, Stephanie" userId="aecc92f6-1384-463e-b399-ec3344f735f2" providerId="ADAL" clId="{9F337F9F-A57A-4131-8D9F-7FFE41900704}" dt="2025-02-13T12:50:31.754" v="3049" actId="2696"/>
        <pc:sldMkLst>
          <pc:docMk/>
          <pc:sldMk cId="3575129636" sldId="358"/>
        </pc:sldMkLst>
      </pc:sldChg>
      <pc:sldChg chg="addSp delSp modSp mod ord modNotesTx">
        <pc:chgData name="Burks, Stephanie" userId="aecc92f6-1384-463e-b399-ec3344f735f2" providerId="ADAL" clId="{9F337F9F-A57A-4131-8D9F-7FFE41900704}" dt="2025-02-13T14:26:11.102" v="3301" actId="20577"/>
        <pc:sldMkLst>
          <pc:docMk/>
          <pc:sldMk cId="3006963902" sldId="359"/>
        </pc:sldMkLst>
        <pc:spChg chg="mod">
          <ac:chgData name="Burks, Stephanie" userId="aecc92f6-1384-463e-b399-ec3344f735f2" providerId="ADAL" clId="{9F337F9F-A57A-4131-8D9F-7FFE41900704}" dt="2025-02-09T20:34:37.054" v="828" actId="13926"/>
          <ac:spMkLst>
            <pc:docMk/>
            <pc:sldMk cId="3006963902" sldId="359"/>
            <ac:spMk id="11" creationId="{340DB20D-F631-4D05-8FDD-34E88A89C4F7}"/>
          </ac:spMkLst>
        </pc:spChg>
        <pc:graphicFrameChg chg="mod modGraphic">
          <ac:chgData name="Burks, Stephanie" userId="aecc92f6-1384-463e-b399-ec3344f735f2" providerId="ADAL" clId="{9F337F9F-A57A-4131-8D9F-7FFE41900704}" dt="2025-02-09T20:21:02.446" v="805" actId="20577"/>
          <ac:graphicFrameMkLst>
            <pc:docMk/>
            <pc:sldMk cId="3006963902" sldId="359"/>
            <ac:graphicFrameMk id="17" creationId="{B9DDD22F-1F99-457F-AF7D-7A3220147D61}"/>
          </ac:graphicFrameMkLst>
        </pc:graphicFrameChg>
        <pc:graphicFrameChg chg="add del mod modGraphic">
          <ac:chgData name="Burks, Stephanie" userId="aecc92f6-1384-463e-b399-ec3344f735f2" providerId="ADAL" clId="{9F337F9F-A57A-4131-8D9F-7FFE41900704}" dt="2025-02-13T13:12:59.063" v="3059" actId="20577"/>
          <ac:graphicFrameMkLst>
            <pc:docMk/>
            <pc:sldMk cId="3006963902" sldId="359"/>
            <ac:graphicFrameMk id="18" creationId="{31C3D04A-0038-4D4D-A35A-11ED56BBFBFD}"/>
          </ac:graphicFrameMkLst>
        </pc:graphicFrameChg>
      </pc:sldChg>
      <pc:sldChg chg="addSp delSp modSp mod modNotesTx">
        <pc:chgData name="Burks, Stephanie" userId="aecc92f6-1384-463e-b399-ec3344f735f2" providerId="ADAL" clId="{9F337F9F-A57A-4131-8D9F-7FFE41900704}" dt="2025-02-13T17:18:18.899" v="3325" actId="20577"/>
        <pc:sldMkLst>
          <pc:docMk/>
          <pc:sldMk cId="1865061305" sldId="361"/>
        </pc:sldMkLst>
        <pc:picChg chg="add mod">
          <ac:chgData name="Burks, Stephanie" userId="aecc92f6-1384-463e-b399-ec3344f735f2" providerId="ADAL" clId="{9F337F9F-A57A-4131-8D9F-7FFE41900704}" dt="2025-02-13T17:05:37.556" v="3315" actId="14100"/>
          <ac:picMkLst>
            <pc:docMk/>
            <pc:sldMk cId="1865061305" sldId="361"/>
            <ac:picMk id="11" creationId="{8ECE07D4-822D-38FF-A241-934635423C9B}"/>
          </ac:picMkLst>
        </pc:picChg>
      </pc:sldChg>
      <pc:sldChg chg="addSp delSp modSp mod modNotesTx">
        <pc:chgData name="Burks, Stephanie" userId="aecc92f6-1384-463e-b399-ec3344f735f2" providerId="ADAL" clId="{9F337F9F-A57A-4131-8D9F-7FFE41900704}" dt="2025-02-11T17:18:22.680" v="3038" actId="20577"/>
        <pc:sldMkLst>
          <pc:docMk/>
          <pc:sldMk cId="1474700513" sldId="362"/>
        </pc:sldMkLst>
        <pc:spChg chg="mod">
          <ac:chgData name="Burks, Stephanie" userId="aecc92f6-1384-463e-b399-ec3344f735f2" providerId="ADAL" clId="{9F337F9F-A57A-4131-8D9F-7FFE41900704}" dt="2025-02-04T20:08:55.886" v="121" actId="20577"/>
          <ac:spMkLst>
            <pc:docMk/>
            <pc:sldMk cId="1474700513" sldId="362"/>
            <ac:spMk id="14" creationId="{00000000-0000-0000-0000-000000000000}"/>
          </ac:spMkLst>
        </pc:spChg>
        <pc:picChg chg="add mod">
          <ac:chgData name="Burks, Stephanie" userId="aecc92f6-1384-463e-b399-ec3344f735f2" providerId="ADAL" clId="{9F337F9F-A57A-4131-8D9F-7FFE41900704}" dt="2025-02-11T17:08:57.822" v="2302" actId="1076"/>
          <ac:picMkLst>
            <pc:docMk/>
            <pc:sldMk cId="1474700513" sldId="362"/>
            <ac:picMk id="19" creationId="{52A7FFF6-8A92-6DB4-C228-8DA2105A9AEF}"/>
          </ac:picMkLst>
        </pc:picChg>
        <pc:picChg chg="add mod">
          <ac:chgData name="Burks, Stephanie" userId="aecc92f6-1384-463e-b399-ec3344f735f2" providerId="ADAL" clId="{9F337F9F-A57A-4131-8D9F-7FFE41900704}" dt="2025-02-11T16:55:29.206" v="2077" actId="1076"/>
          <ac:picMkLst>
            <pc:docMk/>
            <pc:sldMk cId="1474700513" sldId="362"/>
            <ac:picMk id="21" creationId="{41822651-3747-A8C0-124B-7B695EB066B5}"/>
          </ac:picMkLst>
        </pc:picChg>
        <pc:picChg chg="add mod">
          <ac:chgData name="Burks, Stephanie" userId="aecc92f6-1384-463e-b399-ec3344f735f2" providerId="ADAL" clId="{9F337F9F-A57A-4131-8D9F-7FFE41900704}" dt="2025-02-11T16:57:56.303" v="2163" actId="14100"/>
          <ac:picMkLst>
            <pc:docMk/>
            <pc:sldMk cId="1474700513" sldId="362"/>
            <ac:picMk id="23" creationId="{7E4A790E-6EDF-3C3D-F936-B66D8B59623B}"/>
          </ac:picMkLst>
        </pc:picChg>
        <pc:picChg chg="add mod">
          <ac:chgData name="Burks, Stephanie" userId="aecc92f6-1384-463e-b399-ec3344f735f2" providerId="ADAL" clId="{9F337F9F-A57A-4131-8D9F-7FFE41900704}" dt="2025-02-11T17:09:13.928" v="2306" actId="14100"/>
          <ac:picMkLst>
            <pc:docMk/>
            <pc:sldMk cId="1474700513" sldId="362"/>
            <ac:picMk id="25" creationId="{7EE03487-4E3C-D6C8-974B-A98D8E60E41E}"/>
          </ac:picMkLst>
        </pc:picChg>
      </pc:sldChg>
      <pc:sldChg chg="modSp mod modNotesTx">
        <pc:chgData name="Burks, Stephanie" userId="aecc92f6-1384-463e-b399-ec3344f735f2" providerId="ADAL" clId="{9F337F9F-A57A-4131-8D9F-7FFE41900704}" dt="2025-02-09T19:52:27.782" v="458" actId="20577"/>
        <pc:sldMkLst>
          <pc:docMk/>
          <pc:sldMk cId="3024744630" sldId="365"/>
        </pc:sldMkLst>
        <pc:spChg chg="mod">
          <ac:chgData name="Burks, Stephanie" userId="aecc92f6-1384-463e-b399-ec3344f735f2" providerId="ADAL" clId="{9F337F9F-A57A-4131-8D9F-7FFE41900704}" dt="2025-02-09T19:52:27.782" v="458" actId="20577"/>
          <ac:spMkLst>
            <pc:docMk/>
            <pc:sldMk cId="3024744630" sldId="365"/>
            <ac:spMk id="2" creationId="{C739FE16-33B0-43A9-94B1-5F7D3DBE1008}"/>
          </ac:spMkLst>
        </pc:spChg>
      </pc:sldChg>
      <pc:sldChg chg="modSp mod modNotesTx">
        <pc:chgData name="Burks, Stephanie" userId="aecc92f6-1384-463e-b399-ec3344f735f2" providerId="ADAL" clId="{9F337F9F-A57A-4131-8D9F-7FFE41900704}" dt="2025-02-05T17:43:42.068" v="280" actId="20577"/>
        <pc:sldMkLst>
          <pc:docMk/>
          <pc:sldMk cId="736562436" sldId="366"/>
        </pc:sldMkLst>
        <pc:spChg chg="mod">
          <ac:chgData name="Burks, Stephanie" userId="aecc92f6-1384-463e-b399-ec3344f735f2" providerId="ADAL" clId="{9F337F9F-A57A-4131-8D9F-7FFE41900704}" dt="2025-02-05T17:43:37.102" v="279" actId="20577"/>
          <ac:spMkLst>
            <pc:docMk/>
            <pc:sldMk cId="736562436" sldId="366"/>
            <ac:spMk id="14" creationId="{00000000-0000-0000-0000-000000000000}"/>
          </ac:spMkLst>
        </pc:spChg>
      </pc:sldChg>
      <pc:sldChg chg="modSp mod modNotesTx">
        <pc:chgData name="Burks, Stephanie" userId="aecc92f6-1384-463e-b399-ec3344f735f2" providerId="ADAL" clId="{9F337F9F-A57A-4131-8D9F-7FFE41900704}" dt="2025-02-09T16:22:21.686" v="428" actId="20577"/>
        <pc:sldMkLst>
          <pc:docMk/>
          <pc:sldMk cId="1795533238" sldId="367"/>
        </pc:sldMkLst>
        <pc:spChg chg="mod">
          <ac:chgData name="Burks, Stephanie" userId="aecc92f6-1384-463e-b399-ec3344f735f2" providerId="ADAL" clId="{9F337F9F-A57A-4131-8D9F-7FFE41900704}" dt="2025-02-09T16:21:14.461" v="358" actId="13926"/>
          <ac:spMkLst>
            <pc:docMk/>
            <pc:sldMk cId="1795533238" sldId="367"/>
            <ac:spMk id="2" creationId="{0601A94A-7549-4E85-B77D-C0300B74C896}"/>
          </ac:spMkLst>
        </pc:spChg>
      </pc:sldChg>
      <pc:sldChg chg="addSp delSp modSp mod modNotesTx">
        <pc:chgData name="Burks, Stephanie" userId="aecc92f6-1384-463e-b399-ec3344f735f2" providerId="ADAL" clId="{9F337F9F-A57A-4131-8D9F-7FFE41900704}" dt="2025-02-19T14:15:21.069" v="4281" actId="20577"/>
        <pc:sldMkLst>
          <pc:docMk/>
          <pc:sldMk cId="3472486258" sldId="373"/>
        </pc:sldMkLst>
        <pc:spChg chg="mod">
          <ac:chgData name="Burks, Stephanie" userId="aecc92f6-1384-463e-b399-ec3344f735f2" providerId="ADAL" clId="{9F337F9F-A57A-4131-8D9F-7FFE41900704}" dt="2025-02-04T20:14:24.199" v="158" actId="20577"/>
          <ac:spMkLst>
            <pc:docMk/>
            <pc:sldMk cId="3472486258" sldId="373"/>
            <ac:spMk id="14" creationId="{00000000-0000-0000-0000-000000000000}"/>
          </ac:spMkLst>
        </pc:spChg>
        <pc:picChg chg="add mod">
          <ac:chgData name="Burks, Stephanie" userId="aecc92f6-1384-463e-b399-ec3344f735f2" providerId="ADAL" clId="{9F337F9F-A57A-4131-8D9F-7FFE41900704}" dt="2025-02-11T15:23:11.936" v="1098" actId="14100"/>
          <ac:picMkLst>
            <pc:docMk/>
            <pc:sldMk cId="3472486258" sldId="373"/>
            <ac:picMk id="11" creationId="{5B6881F1-1DBE-4B9D-4F50-950370D8E513}"/>
          </ac:picMkLst>
        </pc:picChg>
        <pc:picChg chg="add mod">
          <ac:chgData name="Burks, Stephanie" userId="aecc92f6-1384-463e-b399-ec3344f735f2" providerId="ADAL" clId="{9F337F9F-A57A-4131-8D9F-7FFE41900704}" dt="2025-02-11T15:23:21.408" v="1100" actId="14100"/>
          <ac:picMkLst>
            <pc:docMk/>
            <pc:sldMk cId="3472486258" sldId="373"/>
            <ac:picMk id="15" creationId="{17DE31C2-A869-04ED-C803-96DE8B08A606}"/>
          </ac:picMkLst>
        </pc:picChg>
        <pc:picChg chg="add mod">
          <ac:chgData name="Burks, Stephanie" userId="aecc92f6-1384-463e-b399-ec3344f735f2" providerId="ADAL" clId="{9F337F9F-A57A-4131-8D9F-7FFE41900704}" dt="2025-02-11T15:24:17.561" v="1114" actId="14100"/>
          <ac:picMkLst>
            <pc:docMk/>
            <pc:sldMk cId="3472486258" sldId="373"/>
            <ac:picMk id="18" creationId="{8E8EBEDC-F416-825E-02A2-BFB93544A653}"/>
          </ac:picMkLst>
        </pc:picChg>
        <pc:picChg chg="add mod">
          <ac:chgData name="Burks, Stephanie" userId="aecc92f6-1384-463e-b399-ec3344f735f2" providerId="ADAL" clId="{9F337F9F-A57A-4131-8D9F-7FFE41900704}" dt="2025-02-11T15:24:12.674" v="1113" actId="14100"/>
          <ac:picMkLst>
            <pc:docMk/>
            <pc:sldMk cId="3472486258" sldId="373"/>
            <ac:picMk id="27" creationId="{C3571E27-3DF0-D479-07A9-5DDC58CC593D}"/>
          </ac:picMkLst>
        </pc:picChg>
        <pc:picChg chg="add mod">
          <ac:chgData name="Burks, Stephanie" userId="aecc92f6-1384-463e-b399-ec3344f735f2" providerId="ADAL" clId="{9F337F9F-A57A-4131-8D9F-7FFE41900704}" dt="2025-02-11T15:23:59.257" v="1109" actId="14100"/>
          <ac:picMkLst>
            <pc:docMk/>
            <pc:sldMk cId="3472486258" sldId="373"/>
            <ac:picMk id="29" creationId="{C5BBE549-22A3-C523-B751-30C5F78965D4}"/>
          </ac:picMkLst>
        </pc:picChg>
        <pc:picChg chg="add mod">
          <ac:chgData name="Burks, Stephanie" userId="aecc92f6-1384-463e-b399-ec3344f735f2" providerId="ADAL" clId="{9F337F9F-A57A-4131-8D9F-7FFE41900704}" dt="2025-02-11T15:23:54.061" v="1107" actId="14100"/>
          <ac:picMkLst>
            <pc:docMk/>
            <pc:sldMk cId="3472486258" sldId="373"/>
            <ac:picMk id="31" creationId="{B1246E2C-3C69-E938-1E81-4C4344684566}"/>
          </ac:picMkLst>
        </pc:picChg>
        <pc:picChg chg="add mod">
          <ac:chgData name="Burks, Stephanie" userId="aecc92f6-1384-463e-b399-ec3344f735f2" providerId="ADAL" clId="{9F337F9F-A57A-4131-8D9F-7FFE41900704}" dt="2025-02-11T15:23:44.189" v="1105" actId="14100"/>
          <ac:picMkLst>
            <pc:docMk/>
            <pc:sldMk cId="3472486258" sldId="373"/>
            <ac:picMk id="33" creationId="{87E0D0EA-8F55-5705-A1AB-4440FDA27329}"/>
          </ac:picMkLst>
        </pc:picChg>
        <pc:picChg chg="add mod">
          <ac:chgData name="Burks, Stephanie" userId="aecc92f6-1384-463e-b399-ec3344f735f2" providerId="ADAL" clId="{9F337F9F-A57A-4131-8D9F-7FFE41900704}" dt="2025-02-11T15:23:48.855" v="1106" actId="14100"/>
          <ac:picMkLst>
            <pc:docMk/>
            <pc:sldMk cId="3472486258" sldId="373"/>
            <ac:picMk id="35" creationId="{03490423-1A25-0336-40AC-29FE0A0B539F}"/>
          </ac:picMkLst>
        </pc:picChg>
        <pc:picChg chg="add mod">
          <ac:chgData name="Burks, Stephanie" userId="aecc92f6-1384-463e-b399-ec3344f735f2" providerId="ADAL" clId="{9F337F9F-A57A-4131-8D9F-7FFE41900704}" dt="2025-02-11T15:24:07.589" v="1112" actId="14100"/>
          <ac:picMkLst>
            <pc:docMk/>
            <pc:sldMk cId="3472486258" sldId="373"/>
            <ac:picMk id="37" creationId="{22838958-1ECC-8C0A-757C-A741283F7A54}"/>
          </ac:picMkLst>
        </pc:picChg>
      </pc:sldChg>
      <pc:sldChg chg="addSp delSp modSp mod modNotesTx">
        <pc:chgData name="Burks, Stephanie" userId="aecc92f6-1384-463e-b399-ec3344f735f2" providerId="ADAL" clId="{9F337F9F-A57A-4131-8D9F-7FFE41900704}" dt="2025-02-11T17:23:55.061" v="3045" actId="20577"/>
        <pc:sldMkLst>
          <pc:docMk/>
          <pc:sldMk cId="1297781193" sldId="374"/>
        </pc:sldMkLst>
        <pc:spChg chg="mod">
          <ac:chgData name="Burks, Stephanie" userId="aecc92f6-1384-463e-b399-ec3344f735f2" providerId="ADAL" clId="{9F337F9F-A57A-4131-8D9F-7FFE41900704}" dt="2025-02-04T19:56:00.178" v="83" actId="20577"/>
          <ac:spMkLst>
            <pc:docMk/>
            <pc:sldMk cId="1297781193" sldId="374"/>
            <ac:spMk id="14" creationId="{00000000-0000-0000-0000-000000000000}"/>
          </ac:spMkLst>
        </pc:spChg>
        <pc:picChg chg="add mod">
          <ac:chgData name="Burks, Stephanie" userId="aecc92f6-1384-463e-b399-ec3344f735f2" providerId="ADAL" clId="{9F337F9F-A57A-4131-8D9F-7FFE41900704}" dt="2025-02-11T16:47:05.009" v="1841" actId="1076"/>
          <ac:picMkLst>
            <pc:docMk/>
            <pc:sldMk cId="1297781193" sldId="374"/>
            <ac:picMk id="3" creationId="{F8E937BB-1FEE-B05F-74D8-98B337FC734E}"/>
          </ac:picMkLst>
        </pc:picChg>
        <pc:picChg chg="add mod">
          <ac:chgData name="Burks, Stephanie" userId="aecc92f6-1384-463e-b399-ec3344f735f2" providerId="ADAL" clId="{9F337F9F-A57A-4131-8D9F-7FFE41900704}" dt="2025-02-11T16:47:06.384" v="1842" actId="1076"/>
          <ac:picMkLst>
            <pc:docMk/>
            <pc:sldMk cId="1297781193" sldId="374"/>
            <ac:picMk id="11" creationId="{2EDC4988-2839-DE9E-145C-B6676B297615}"/>
          </ac:picMkLst>
        </pc:picChg>
      </pc:sldChg>
      <pc:sldChg chg="addSp delSp modSp mod modNotesTx">
        <pc:chgData name="Burks, Stephanie" userId="aecc92f6-1384-463e-b399-ec3344f735f2" providerId="ADAL" clId="{9F337F9F-A57A-4131-8D9F-7FFE41900704}" dt="2025-02-19T14:25:42.304" v="4283" actId="22"/>
        <pc:sldMkLst>
          <pc:docMk/>
          <pc:sldMk cId="369521829" sldId="375"/>
        </pc:sldMkLst>
        <pc:picChg chg="add del">
          <ac:chgData name="Burks, Stephanie" userId="aecc92f6-1384-463e-b399-ec3344f735f2" providerId="ADAL" clId="{9F337F9F-A57A-4131-8D9F-7FFE41900704}" dt="2025-02-19T14:25:42.304" v="4283" actId="22"/>
          <ac:picMkLst>
            <pc:docMk/>
            <pc:sldMk cId="369521829" sldId="375"/>
            <ac:picMk id="3" creationId="{58F8BB58-C00B-C8CF-BD53-6527555F1653}"/>
          </ac:picMkLst>
        </pc:picChg>
        <pc:picChg chg="add mod">
          <ac:chgData name="Burks, Stephanie" userId="aecc92f6-1384-463e-b399-ec3344f735f2" providerId="ADAL" clId="{9F337F9F-A57A-4131-8D9F-7FFE41900704}" dt="2025-02-13T17:47:10.700" v="3446" actId="1076"/>
          <ac:picMkLst>
            <pc:docMk/>
            <pc:sldMk cId="369521829" sldId="375"/>
            <ac:picMk id="11" creationId="{F8A02668-7843-0B1E-EE3C-EE148D481D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AD3AA9D-F374-4627-B33D-3522620EE744}" type="datetimeFigureOut">
              <a:rPr lang="en-US" smtClean="0"/>
              <a:t>2/19/2025</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76DD49F-8664-4991-B352-1723F0A87323}" type="slidenum">
              <a:rPr lang="en-US" smtClean="0"/>
              <a:t>‹#›</a:t>
            </a:fld>
            <a:endParaRPr lang="en-US"/>
          </a:p>
        </p:txBody>
      </p:sp>
    </p:spTree>
    <p:extLst>
      <p:ext uri="{BB962C8B-B14F-4D97-AF65-F5344CB8AC3E}">
        <p14:creationId xmlns:p14="http://schemas.microsoft.com/office/powerpoint/2010/main" val="411647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Good afternoon everyone. Welcome, and thank you for coming to the 2025 Summer Food Service Program Partners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Many people on this call today may be just learning about the Summer Food Service Program.   This program is regulated and funded by the United States Department of Agriculture and is administered in Delaware by the Delaware Department of Education.   This program is intended to provide children 18 years of age and under with nutritious meals and snacks in the summer months when school is not in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Meal service is organized by a variety of sponsors, including schools and nonprofit organizations.  </a:t>
            </a:r>
            <a:endParaRPr kumimoji="0" lang="en-US" sz="1200" b="0" i="0" u="none" strike="noStrike" kern="1200" cap="none" spc="0" normalizeH="0" baseline="0" noProof="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During this presentation we provide an overview, review meal trends, and discuss new site models.  Our hope is that everyone can log off this call with ideas of how to partner together to reach more children with meals in the summer months or provide support services or activities to enhance existing meal sites.</a:t>
            </a:r>
          </a:p>
          <a:p>
            <a:endParaRPr lang="en-US"/>
          </a:p>
        </p:txBody>
      </p:sp>
      <p:sp>
        <p:nvSpPr>
          <p:cNvPr id="4" name="Slide Number Placeholder 3"/>
          <p:cNvSpPr>
            <a:spLocks noGrp="1"/>
          </p:cNvSpPr>
          <p:nvPr>
            <p:ph type="sldNum" sz="quarter" idx="10"/>
          </p:nvPr>
        </p:nvSpPr>
        <p:spPr/>
        <p:txBody>
          <a:bodyPr/>
          <a:lstStyle/>
          <a:p>
            <a:fld id="{376DD49F-8664-4991-B352-1723F0A87323}" type="slidenum">
              <a:rPr lang="en-US" smtClean="0"/>
              <a:t>1</a:t>
            </a:fld>
            <a:endParaRPr lang="en-US"/>
          </a:p>
        </p:txBody>
      </p:sp>
    </p:spTree>
    <p:extLst>
      <p:ext uri="{BB962C8B-B14F-4D97-AF65-F5344CB8AC3E}">
        <p14:creationId xmlns:p14="http://schemas.microsoft.com/office/powerpoint/2010/main" val="254693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News Gothic MT" panose="020B0504020203020204" pitchFamily="34" charset="0"/>
                <a:ea typeface="+mn-ea"/>
                <a:cs typeface="+mn-cs"/>
              </a:rPr>
              <a:t>Christopher Rogers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News Gothic MT" panose="020B0504020203020204" pitchFamily="34" charset="0"/>
                <a:ea typeface="+mn-ea"/>
                <a:cs typeface="+mn-cs"/>
              </a:rPr>
              <a:t>Child Nutrition Supervisor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News Gothic MT" panose="020B0504020203020204" pitchFamily="34" charset="0"/>
                <a:ea typeface="+mn-ea"/>
                <a:cs typeface="+mn-cs"/>
              </a:rPr>
              <a:t>Woodbridge School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10</a:t>
            </a:fld>
            <a:endParaRPr lang="en-US"/>
          </a:p>
        </p:txBody>
      </p:sp>
    </p:spTree>
    <p:extLst>
      <p:ext uri="{BB962C8B-B14F-4D97-AF65-F5344CB8AC3E}">
        <p14:creationId xmlns:p14="http://schemas.microsoft.com/office/powerpoint/2010/main" val="241937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Farm to Summer benefits everyone, and there are numerous benefits to “bringing the farm” to summer sites: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Sponsors can increase participation by improving the quality and appeal of meals and keeping kids engaged through fun, hands-on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Schools can get started with efforts to source locally during the summer months, testing out recipes using local foods, and creating menus that kids will love;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Food service operators that already source locally during the school year can build upon existing programming and contribute to a continuous, year-round, farm-to-school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Regional producers benefit from a reliable outlet for their products during the summer months;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Kids and teens access fresh, nutritious meals and experiential learning activities at meal sites, staying nourished and active while school is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11</a:t>
            </a:fld>
            <a:endParaRPr lang="en-US"/>
          </a:p>
        </p:txBody>
      </p:sp>
    </p:spTree>
    <p:extLst>
      <p:ext uri="{BB962C8B-B14F-4D97-AF65-F5344CB8AC3E}">
        <p14:creationId xmlns:p14="http://schemas.microsoft.com/office/powerpoint/2010/main" val="346321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Over the years, SFSP Sponsors have faced several challenges including: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Getting consistent participation. Participation is key to having a successful SFSP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Some children do not have transportation to get to feeding sites to participate in the SFSP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Meal site safety presents a challenge for several locations, along with food safety, and safety for the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Weather will always be a challenge with high heat index days and rain;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Menus are a challenge with consistent food quality, quantity, and maintaining temperatures;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Supply chain issues.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12</a:t>
            </a:fld>
            <a:endParaRPr lang="en-US"/>
          </a:p>
        </p:txBody>
      </p:sp>
    </p:spTree>
    <p:extLst>
      <p:ext uri="{BB962C8B-B14F-4D97-AF65-F5344CB8AC3E}">
        <p14:creationId xmlns:p14="http://schemas.microsoft.com/office/powerpoint/2010/main" val="3170212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However, with challenges, come opportunities. Some opportunities for the 2025 SFSP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Reaching unserved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Using existing data to identify target areas for expansion;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Having strong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Activities;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Enrichment;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Other supports.</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13</a:t>
            </a:fld>
            <a:endParaRPr lang="en-US"/>
          </a:p>
        </p:txBody>
      </p:sp>
    </p:spTree>
    <p:extLst>
      <p:ext uri="{BB962C8B-B14F-4D97-AF65-F5344CB8AC3E}">
        <p14:creationId xmlns:p14="http://schemas.microsoft.com/office/powerpoint/2010/main" val="3520843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043C-5A59-B188-5AA8-D3B936926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CFF08-A410-9172-F870-E8D279DC4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217E9-4EFC-E9AC-D1E9-7DD878D07A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This map shows 2024 meal sites.   Gaps, where can you help?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Calibri" panose="020F0502020204030204" pitchFamily="34" charset="0"/>
              <a:cs typeface="Calibri" panose="020F0502020204030204" pitchFamily="34" charset="0"/>
            </a:endParaRPr>
          </a:p>
          <a:p>
            <a:pPr marL="0" marR="0"/>
            <a:r>
              <a:rPr lang="en-US" sz="1800">
                <a:effectLst/>
                <a:latin typeface="+mn-lt"/>
                <a:ea typeface="Calibri" panose="020F0502020204030204" pitchFamily="34" charset="0"/>
                <a:cs typeface="Calibri" panose="020F0502020204030204" pitchFamily="34" charset="0"/>
              </a:rPr>
              <a:t>2024 Meal Site Map: Identifying Gaps &amp; Opportunities</a:t>
            </a:r>
          </a:p>
          <a:p>
            <a:pPr marL="0" marR="0"/>
            <a:r>
              <a:rPr lang="en-US" sz="1800">
                <a:effectLst/>
                <a:latin typeface="+mn-lt"/>
                <a:ea typeface="Calibri" panose="020F0502020204030204" pitchFamily="34" charset="0"/>
                <a:cs typeface="Calibri" panose="020F0502020204030204" pitchFamily="34" charset="0"/>
              </a:rPr>
              <a:t>Overview:</a:t>
            </a:r>
          </a:p>
          <a:p>
            <a:pPr marL="0" marR="0"/>
            <a:r>
              <a:rPr lang="en-US" sz="1800">
                <a:effectLst/>
                <a:latin typeface="+mn-lt"/>
                <a:ea typeface="Calibri" panose="020F0502020204030204" pitchFamily="34" charset="0"/>
                <a:cs typeface="Calibri" panose="020F0502020204030204" pitchFamily="34" charset="0"/>
              </a:rPr>
              <a:t>Displays meal service locations for SFSP across Delaware. These sites help ensures children have access to nutritious meals during summer.</a:t>
            </a:r>
          </a:p>
          <a:p>
            <a:pPr marL="0" marR="0"/>
            <a:r>
              <a:rPr lang="en-US" sz="1800">
                <a:effectLst/>
                <a:latin typeface="+mn-lt"/>
                <a:ea typeface="Calibri" panose="020F0502020204030204" pitchFamily="34" charset="0"/>
                <a:cs typeface="Calibri" panose="020F0502020204030204" pitchFamily="34" charset="0"/>
              </a:rPr>
              <a:t> </a:t>
            </a:r>
          </a:p>
          <a:p>
            <a:pPr marL="0" marR="0"/>
            <a:r>
              <a:rPr lang="en-US" sz="1800">
                <a:effectLst/>
                <a:latin typeface="+mn-lt"/>
                <a:ea typeface="Calibri" panose="020F0502020204030204" pitchFamily="34" charset="0"/>
                <a:cs typeface="Calibri" panose="020F0502020204030204" pitchFamily="34" charset="0"/>
              </a:rPr>
              <a:t>Gaps in Meal Service:</a:t>
            </a:r>
          </a:p>
          <a:p>
            <a:pPr marL="342900" marR="0" lvl="0" indent="-342900">
              <a:lnSpc>
                <a:spcPct val="107000"/>
              </a:lnSpc>
              <a:buFont typeface="Symbol" panose="05050102010706020507" pitchFamily="18" charset="2"/>
              <a:buChar char=""/>
            </a:pPr>
            <a:r>
              <a:rPr lang="en-US" sz="1800" kern="100">
                <a:effectLst/>
                <a:latin typeface="+mn-lt"/>
                <a:ea typeface="Calibri" panose="020F0502020204030204" pitchFamily="34" charset="0"/>
                <a:cs typeface="Calibri" panose="020F0502020204030204" pitchFamily="34" charset="0"/>
              </a:rPr>
              <a:t>Rural areas in southern and western areas have limited sites.</a:t>
            </a:r>
          </a:p>
          <a:p>
            <a:pPr marL="342900" marR="0" lvl="0" indent="-342900">
              <a:lnSpc>
                <a:spcPct val="107000"/>
              </a:lnSpc>
              <a:buFont typeface="Symbol" panose="05050102010706020507" pitchFamily="18" charset="2"/>
              <a:buChar char=""/>
            </a:pPr>
            <a:r>
              <a:rPr lang="en-US" sz="1800" kern="100">
                <a:effectLst/>
                <a:latin typeface="+mn-lt"/>
                <a:ea typeface="Calibri" panose="020F0502020204030204" pitchFamily="34" charset="0"/>
                <a:cs typeface="Calibri" panose="020F0502020204030204" pitchFamily="34" charset="0"/>
              </a:rPr>
              <a:t>Urban outskirts may lack accessible meal locations.</a:t>
            </a:r>
          </a:p>
          <a:p>
            <a:pPr marL="342900" marR="0" lvl="0" indent="-342900">
              <a:lnSpc>
                <a:spcPct val="107000"/>
              </a:lnSpc>
              <a:spcAft>
                <a:spcPts val="800"/>
              </a:spcAft>
              <a:buFont typeface="Symbol" panose="05050102010706020507" pitchFamily="18" charset="2"/>
              <a:buChar char=""/>
            </a:pPr>
            <a:r>
              <a:rPr lang="en-US" sz="1800" kern="100">
                <a:effectLst/>
                <a:latin typeface="+mn-lt"/>
                <a:ea typeface="Calibri" panose="020F0502020204030204" pitchFamily="34" charset="0"/>
                <a:cs typeface="Calibri" panose="020F0502020204030204" pitchFamily="34" charset="0"/>
              </a:rPr>
              <a:t>Transportation may be a barrier for families in the communities.</a:t>
            </a:r>
          </a:p>
          <a:p>
            <a:pPr marL="0" marR="0"/>
            <a:r>
              <a:rPr lang="en-US" sz="1800">
                <a:effectLst/>
                <a:latin typeface="+mn-lt"/>
                <a:ea typeface="Calibri" panose="020F0502020204030204" pitchFamily="34" charset="0"/>
                <a:cs typeface="Calibri" panose="020F0502020204030204" pitchFamily="34" charset="0"/>
              </a:rPr>
              <a:t> </a:t>
            </a:r>
          </a:p>
          <a:p>
            <a:pPr marL="0" marR="0"/>
            <a:r>
              <a:rPr lang="en-US" sz="1800">
                <a:effectLst/>
                <a:latin typeface="+mn-lt"/>
                <a:ea typeface="Calibri" panose="020F0502020204030204" pitchFamily="34" charset="0"/>
                <a:cs typeface="Calibri" panose="020F0502020204030204" pitchFamily="34" charset="0"/>
              </a:rPr>
              <a:t>How Can Partners Help?:</a:t>
            </a:r>
          </a:p>
          <a:p>
            <a:pPr marL="342900" marR="0" lvl="0" indent="-342900">
              <a:lnSpc>
                <a:spcPct val="107000"/>
              </a:lnSpc>
              <a:buFont typeface="Symbol" panose="05050102010706020507" pitchFamily="18" charset="2"/>
              <a:buChar char=""/>
            </a:pPr>
            <a:r>
              <a:rPr lang="en-US" sz="1800" kern="100">
                <a:effectLst/>
                <a:latin typeface="+mn-lt"/>
                <a:ea typeface="Calibri" panose="020F0502020204030204" pitchFamily="34" charset="0"/>
                <a:cs typeface="Calibri" panose="020F0502020204030204" pitchFamily="34" charset="0"/>
              </a:rPr>
              <a:t>Host or sponsor new meal sites in high-need areas.</a:t>
            </a:r>
          </a:p>
          <a:p>
            <a:pPr marL="342900" marR="0" lvl="0" indent="-342900">
              <a:lnSpc>
                <a:spcPct val="107000"/>
              </a:lnSpc>
              <a:buFont typeface="Symbol" panose="05050102010706020507" pitchFamily="18" charset="2"/>
              <a:buChar char=""/>
            </a:pPr>
            <a:r>
              <a:rPr lang="en-US" sz="1800" kern="100">
                <a:effectLst/>
                <a:latin typeface="+mn-lt"/>
                <a:ea typeface="Calibri" panose="020F0502020204030204" pitchFamily="34" charset="0"/>
                <a:cs typeface="Calibri" panose="020F0502020204030204" pitchFamily="34" charset="0"/>
              </a:rPr>
              <a:t>Support mobile meal distribution to reach more children.</a:t>
            </a:r>
          </a:p>
          <a:p>
            <a:pPr marL="342900" marR="0" lvl="0" indent="-342900">
              <a:lnSpc>
                <a:spcPct val="107000"/>
              </a:lnSpc>
              <a:spcAft>
                <a:spcPts val="800"/>
              </a:spcAft>
              <a:buFont typeface="Symbol" panose="05050102010706020507" pitchFamily="18" charset="2"/>
              <a:buChar char=""/>
            </a:pPr>
            <a:r>
              <a:rPr lang="en-US" sz="1800" kern="100">
                <a:effectLst/>
                <a:latin typeface="+mn-lt"/>
                <a:ea typeface="Calibri" panose="020F0502020204030204" pitchFamily="34" charset="0"/>
                <a:cs typeface="Calibri" panose="020F0502020204030204" pitchFamily="34" charset="0"/>
              </a:rPr>
              <a:t>Increase outreach to raise awareness about available meal services.</a:t>
            </a:r>
          </a:p>
          <a:p>
            <a:pPr marL="0" marR="0"/>
            <a:endParaRPr lang="en-US" sz="1800">
              <a:effectLst/>
              <a:latin typeface="+mn-lt"/>
              <a:ea typeface="Calibri" panose="020F0502020204030204" pitchFamily="34" charset="0"/>
              <a:cs typeface="Calibri" panose="020F0502020204030204" pitchFamily="34" charset="0"/>
            </a:endParaRPr>
          </a:p>
          <a:p>
            <a:pPr marL="0" marR="0"/>
            <a:r>
              <a:rPr lang="en-US" sz="1800">
                <a:effectLst/>
                <a:latin typeface="+mn-lt"/>
                <a:ea typeface="Calibri" panose="020F0502020204030204" pitchFamily="34" charset="0"/>
                <a:cs typeface="Calibri" panose="020F0502020204030204" pitchFamily="34" charset="0"/>
              </a:rPr>
              <a:t>This is an opportunity to expand the program’s impact and ensure all children have access to meals during the summer.</a:t>
            </a:r>
          </a:p>
          <a:p>
            <a:pPr marL="0" marR="0"/>
            <a:r>
              <a:rPr lang="en-US" sz="1800">
                <a:effectLst/>
                <a:latin typeface="+mn-lt"/>
                <a:ea typeface="Calibri" panose="020F0502020204030204" pitchFamily="34" charset="0"/>
                <a:cs typeface="Calibri" panose="020F0502020204030204" pitchFamily="34" charset="0"/>
              </a:rPr>
              <a:t>Together, we can close the gaps and ensure no child goes hungry this summer!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ACBBC8B-2F68-7BCC-4688-5CBBFC1FB96C}"/>
              </a:ext>
            </a:extLst>
          </p:cNvPr>
          <p:cNvSpPr>
            <a:spLocks noGrp="1"/>
          </p:cNvSpPr>
          <p:nvPr>
            <p:ph type="sldNum" sz="quarter" idx="10"/>
          </p:nvPr>
        </p:nvSpPr>
        <p:spPr/>
        <p:txBody>
          <a:bodyPr/>
          <a:lstStyle/>
          <a:p>
            <a:fld id="{376DD49F-8664-4991-B352-1723F0A87323}" type="slidenum">
              <a:rPr lang="en-US" smtClean="0"/>
              <a:t>14</a:t>
            </a:fld>
            <a:endParaRPr lang="en-US"/>
          </a:p>
        </p:txBody>
      </p:sp>
    </p:spTree>
    <p:extLst>
      <p:ext uri="{BB962C8B-B14F-4D97-AF65-F5344CB8AC3E}">
        <p14:creationId xmlns:p14="http://schemas.microsoft.com/office/powerpoint/2010/main" val="551141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Thank you again for participating in the 2025 Partners Meeting! If you have any questions or comments that were not addressed today, please reach out to our office. We look forward to working with you in the coming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endParaRPr lang="en-US" sz="1600"/>
          </a:p>
        </p:txBody>
      </p:sp>
      <p:sp>
        <p:nvSpPr>
          <p:cNvPr id="4" name="Slide Number Placeholder 3"/>
          <p:cNvSpPr>
            <a:spLocks noGrp="1"/>
          </p:cNvSpPr>
          <p:nvPr>
            <p:ph type="sldNum" sz="quarter" idx="10"/>
          </p:nvPr>
        </p:nvSpPr>
        <p:spPr/>
        <p:txBody>
          <a:bodyPr/>
          <a:lstStyle/>
          <a:p>
            <a:fld id="{376DD49F-8664-4991-B352-1723F0A87323}" type="slidenum">
              <a:rPr lang="en-US" smtClean="0"/>
              <a:t>15</a:t>
            </a:fld>
            <a:endParaRPr lang="en-US"/>
          </a:p>
        </p:txBody>
      </p:sp>
    </p:spTree>
    <p:extLst>
      <p:ext uri="{BB962C8B-B14F-4D97-AF65-F5344CB8AC3E}">
        <p14:creationId xmlns:p14="http://schemas.microsoft.com/office/powerpoint/2010/main" val="274534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Before we begin today, we would like everyone to type their name, organization, and connection to summer meals into the chat. </a:t>
            </a:r>
          </a:p>
        </p:txBody>
      </p:sp>
      <p:sp>
        <p:nvSpPr>
          <p:cNvPr id="4" name="Slide Number Placeholder 3"/>
          <p:cNvSpPr>
            <a:spLocks noGrp="1"/>
          </p:cNvSpPr>
          <p:nvPr>
            <p:ph type="sldNum" sz="quarter" idx="10"/>
          </p:nvPr>
        </p:nvSpPr>
        <p:spPr/>
        <p:txBody>
          <a:bodyPr/>
          <a:lstStyle/>
          <a:p>
            <a:fld id="{376DD49F-8664-4991-B352-1723F0A87323}" type="slidenum">
              <a:rPr lang="en-US" smtClean="0"/>
              <a:t>2</a:t>
            </a:fld>
            <a:endParaRPr lang="en-US"/>
          </a:p>
        </p:txBody>
      </p:sp>
    </p:spTree>
    <p:extLst>
      <p:ext uri="{BB962C8B-B14F-4D97-AF65-F5344CB8AC3E}">
        <p14:creationId xmlns:p14="http://schemas.microsoft.com/office/powerpoint/2010/main" val="402601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Here’s an overview of the sponsors and the number of approved sites over the past three years. In 2024, the state had a total of 29 sponsors. There were five sponsors in Kent County, 16 in New Castle County, and eight in Sussex County. We had a total of 356 approved sites in the state. Sixty-six were in Kent County, 118 were in New Castle County, and 172 were in Sussex County.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2024, Sussex County’s sites more than doubled compared to 2023. This significant increase was primarily due to the addition of rural non-congregate sites and the required designation of each stop on a mobile route as a separate site. </a:t>
            </a:r>
          </a:p>
        </p:txBody>
      </p:sp>
      <p:sp>
        <p:nvSpPr>
          <p:cNvPr id="4" name="Slide Number Placeholder 3"/>
          <p:cNvSpPr>
            <a:spLocks noGrp="1"/>
          </p:cNvSpPr>
          <p:nvPr>
            <p:ph type="sldNum" sz="quarter" idx="10"/>
          </p:nvPr>
        </p:nvSpPr>
        <p:spPr/>
        <p:txBody>
          <a:bodyPr/>
          <a:lstStyle/>
          <a:p>
            <a:fld id="{376DD49F-8664-4991-B352-1723F0A87323}" type="slidenum">
              <a:rPr lang="en-US" smtClean="0"/>
              <a:t>3</a:t>
            </a:fld>
            <a:endParaRPr lang="en-US"/>
          </a:p>
        </p:txBody>
      </p:sp>
    </p:spTree>
    <p:extLst>
      <p:ext uri="{BB962C8B-B14F-4D97-AF65-F5344CB8AC3E}">
        <p14:creationId xmlns:p14="http://schemas.microsoft.com/office/powerpoint/2010/main" val="44955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Here we have the SFSP Meals 3-Year Review.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SFSP Three-Year Review chart shows meal counts from 2022 to 2024. The meal counts are a combined total of breakfast, lunch, snack, and supper meals.</a:t>
            </a:r>
          </a:p>
          <a:p>
            <a:pPr marL="0" marR="0">
              <a:spcAft>
                <a:spcPts val="900"/>
              </a:spcAft>
            </a:pPr>
            <a:endParaRPr lang="en-US" sz="1800">
              <a:effectLst/>
              <a:latin typeface="Calibri" panose="020F050202020403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Key trends:</a:t>
            </a:r>
          </a:p>
          <a:p>
            <a:pPr marL="0" marR="0">
              <a:spcAft>
                <a:spcPts val="90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Overall Growth: Meal counts have increased each year, rising from 675,345 in 2022 to 695,285 in 2023, and further to 727,354 in 2024. This indicates a steady growth of the program.</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Aptos" panose="020B0004020202020204" pitchFamily="34" charset="0"/>
                <a:ea typeface="Aptos" panose="020B0004020202020204" pitchFamily="34" charset="0"/>
                <a:cs typeface="Aptos" panose="020B0004020202020204" pitchFamily="34" charset="0"/>
              </a:rPr>
              <a:t>Peak Months: The highest meal counts consistently occur in July.</a:t>
            </a:r>
          </a:p>
          <a:p>
            <a:pPr marL="0" marR="0">
              <a:spcAft>
                <a:spcPts val="900"/>
              </a:spcAft>
            </a:pPr>
            <a:r>
              <a:rPr lang="en-US" sz="1800">
                <a:effectLst/>
                <a:latin typeface="Aptos" panose="020B0004020202020204" pitchFamily="34" charset="0"/>
                <a:ea typeface="Aptos" panose="020B0004020202020204" pitchFamily="34" charset="0"/>
                <a:cs typeface="Aptos" panose="020B0004020202020204" pitchFamily="34" charset="0"/>
              </a:rPr>
              <a:t>Largest Annual Increase: The most significant jump occurred between 2023 and 2024, with an increase of 32,069 meals, which is either due to higher demand or expanded service reach.</a:t>
            </a:r>
          </a:p>
          <a:p>
            <a:pPr marL="0" marR="0">
              <a:spcAft>
                <a:spcPts val="900"/>
              </a:spcAft>
            </a:pPr>
            <a:r>
              <a:rPr lang="en-US" sz="1800">
                <a:effectLst/>
                <a:latin typeface="Aptos" panose="020B0004020202020204" pitchFamily="34" charset="0"/>
                <a:ea typeface="Aptos" panose="020B0004020202020204" pitchFamily="34" charset="0"/>
                <a:cs typeface="Aptos" panose="020B0004020202020204" pitchFamily="34" charset="0"/>
              </a:rPr>
              <a:t>Total Three-Year Impact: Over the last three years, the program has provided 2,098,379 meals, highlighting its importance in addressing food insecurity for children during the summer months.</a:t>
            </a:r>
          </a:p>
          <a:p>
            <a:pPr marL="0" marR="0">
              <a:spcAft>
                <a:spcPts val="900"/>
              </a:spcAft>
            </a:pPr>
            <a:r>
              <a:rPr lang="en-US" sz="1800">
                <a:effectLst/>
                <a:latin typeface="Calibri" panose="020F050202020403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Calibri" panose="020F0502020204030204" pitchFamily="34" charset="0"/>
                <a:ea typeface="Aptos" panose="020B0004020202020204" pitchFamily="34" charset="0"/>
                <a:cs typeface="Aptos" panose="020B0004020202020204" pitchFamily="34" charset="0"/>
              </a:rPr>
              <a:t>This data shows the program’s increasing reach and continued need for supporting children during school breaks.</a:t>
            </a:r>
            <a:r>
              <a:rPr lang="en-US" sz="1800">
                <a:effectLst/>
                <a:latin typeface="Aptos" panose="020B0004020202020204" pitchFamily="34" charset="0"/>
                <a:ea typeface="Aptos" panose="020B0004020202020204" pitchFamily="34" charset="0"/>
                <a:cs typeface="Aptos" panose="020B0004020202020204" pitchFamily="34" charset="0"/>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4</a:t>
            </a:fld>
            <a:endParaRPr lang="en-US"/>
          </a:p>
        </p:txBody>
      </p:sp>
    </p:spTree>
    <p:extLst>
      <p:ext uri="{BB962C8B-B14F-4D97-AF65-F5344CB8AC3E}">
        <p14:creationId xmlns:p14="http://schemas.microsoft.com/office/powerpoint/2010/main" val="1803997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lang="en-US" sz="1800">
                <a:effectLst/>
                <a:latin typeface="Times New Roman" panose="02020603050405020304" pitchFamily="18" charset="0"/>
                <a:ea typeface="Aptos" panose="020B0004020202020204" pitchFamily="34" charset="0"/>
                <a:cs typeface="Aptos" panose="020B0004020202020204" pitchFamily="34" charset="0"/>
              </a:rPr>
              <a:t>SFSP Rural Non-Congregate</a:t>
            </a:r>
          </a:p>
          <a:p>
            <a:pPr marL="0" marR="0" lvl="0" indent="0" algn="l" defTabSz="914400" rtl="0" eaLnBrk="1" fontAlgn="auto" latinLnBrk="0" hangingPunct="1">
              <a:lnSpc>
                <a:spcPct val="100000"/>
              </a:lnSpc>
              <a:spcBef>
                <a:spcPts val="0"/>
              </a:spcBef>
              <a:spcAft>
                <a:spcPts val="900"/>
              </a:spcAft>
              <a:buClrTx/>
              <a:buSzTx/>
              <a:buFontTx/>
              <a:buNone/>
              <a:tabLst/>
              <a:defRPr/>
            </a:pPr>
            <a:endParaRPr lang="en-US" sz="1800">
              <a:effectLst/>
              <a:latin typeface="Times New Roman" panose="02020603050405020304" pitchFamily="18" charset="0"/>
              <a:ea typeface="Aptos" panose="020B0004020202020204" pitchFamily="34" charset="0"/>
              <a:cs typeface="Aptos" panose="020B0004020202020204" pitchFamily="34" charset="0"/>
            </a:endParaRPr>
          </a:p>
          <a:p>
            <a:pPr marL="0" marR="0">
              <a:spcAft>
                <a:spcPts val="900"/>
              </a:spcAft>
            </a:pPr>
            <a:r>
              <a:rPr lang="en-US" sz="1800">
                <a:effectLst/>
                <a:latin typeface="Times New Roman" panose="02020603050405020304" pitchFamily="18" charset="0"/>
                <a:ea typeface="Aptos" panose="020B0004020202020204" pitchFamily="34" charset="0"/>
                <a:cs typeface="Aptos" panose="020B0004020202020204" pitchFamily="34" charset="0"/>
              </a:rPr>
              <a:t>What It Is:</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Times New Roman" panose="02020603050405020304" pitchFamily="18" charset="0"/>
                <a:ea typeface="Aptos" panose="020B0004020202020204" pitchFamily="34" charset="0"/>
                <a:cs typeface="Aptos" panose="020B0004020202020204" pitchFamily="34" charset="0"/>
              </a:rPr>
              <a:t>The Summer Food Service Program (SFSP) Rural Non-Congregate option provides free, nutritious meals to children in rural areas where traditional, in-person meal service is not feasible.</a:t>
            </a:r>
            <a:r>
              <a:rPr lang="en-US" sz="1800">
                <a:effectLst/>
                <a:latin typeface="Aptos" panose="020B0004020202020204" pitchFamily="34" charset="0"/>
                <a:ea typeface="Aptos" panose="020B0004020202020204" pitchFamily="34" charset="0"/>
                <a:cs typeface="Aptos" panose="020B0004020202020204" pitchFamily="34" charset="0"/>
              </a:rPr>
              <a:t> </a:t>
            </a:r>
          </a:p>
          <a:p>
            <a:pPr marL="0" marR="0">
              <a:spcAft>
                <a:spcPts val="90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a:effectLst/>
                <a:latin typeface="Times New Roman" panose="02020603050405020304" pitchFamily="18" charset="0"/>
                <a:ea typeface="Aptos" panose="020B0004020202020204" pitchFamily="34" charset="0"/>
                <a:cs typeface="Aptos" panose="020B0004020202020204" pitchFamily="34" charset="0"/>
              </a:rPr>
              <a:t>How It Works:</a:t>
            </a:r>
            <a:endParaRPr lang="en-US"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Times New Roman" panose="02020603050405020304" pitchFamily="18" charset="0"/>
                <a:ea typeface="Aptos" panose="020B0004020202020204" pitchFamily="34" charset="0"/>
                <a:cs typeface="Aptos" panose="020B0004020202020204" pitchFamily="34" charset="0"/>
              </a:rPr>
              <a:t>Designed for areas without access to congregate meal sites (e.g., schools, community centers).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Meals can be picked up, delivered, or provided through meal bundles for multiple days.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Helps ensure children in rural communities receive proper nutrition even when gathering at a central location is not possible.</a:t>
            </a:r>
            <a:r>
              <a:rPr lang="en-US" sz="1800">
                <a:effectLst/>
                <a:latin typeface="Aptos" panose="020B0004020202020204" pitchFamily="34" charset="0"/>
                <a:ea typeface="Aptos" panose="020B0004020202020204" pitchFamily="34" charset="0"/>
                <a:cs typeface="Aptos" panose="020B0004020202020204" pitchFamily="34" charset="0"/>
              </a:rPr>
              <a:t> </a:t>
            </a:r>
          </a:p>
          <a:p>
            <a:endParaRPr lang="en-US" sz="1800">
              <a:effectLst/>
              <a:latin typeface="Aptos" panose="020B0004020202020204" pitchFamily="34" charset="0"/>
              <a:ea typeface="Aptos" panose="020B0004020202020204" pitchFamily="34" charset="0"/>
              <a:cs typeface="Aptos" panose="020B0004020202020204" pitchFamily="34" charset="0"/>
            </a:endParaRPr>
          </a:p>
          <a:p>
            <a:r>
              <a:rPr lang="en-US" sz="1800">
                <a:effectLst/>
                <a:latin typeface="Times New Roman" panose="02020603050405020304" pitchFamily="18" charset="0"/>
                <a:ea typeface="Aptos" panose="020B0004020202020204" pitchFamily="34" charset="0"/>
                <a:cs typeface="Aptos" panose="020B0004020202020204" pitchFamily="34" charset="0"/>
              </a:rPr>
              <a:t>Why It Matters: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Expands meal access to low-income children who might otherwise go without.</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Provides flexibility for families in areas with transportation barriers.</a:t>
            </a:r>
            <a:r>
              <a:rPr lang="en-US" sz="1800">
                <a:effectLst/>
                <a:latin typeface="Aptos" panose="020B0004020202020204" pitchFamily="34" charset="0"/>
                <a:ea typeface="Aptos" panose="020B0004020202020204" pitchFamily="34" charset="0"/>
                <a:cs typeface="Aptos" panose="020B0004020202020204" pitchFamily="34" charset="0"/>
              </a:rPr>
              <a:t> </a:t>
            </a:r>
          </a:p>
          <a:p>
            <a:r>
              <a:rPr lang="en-US" sz="1800">
                <a:effectLst/>
                <a:latin typeface="Times New Roman" panose="02020603050405020304" pitchFamily="18" charset="0"/>
                <a:ea typeface="Aptos" panose="020B0004020202020204" pitchFamily="34" charset="0"/>
                <a:cs typeface="Aptos" panose="020B0004020202020204" pitchFamily="34" charset="0"/>
              </a:rPr>
              <a:t>Supports food security and promotes children’s health and well-being during summer months.</a:t>
            </a:r>
            <a:r>
              <a:rPr lang="en-US" sz="1800">
                <a:effectLst/>
                <a:latin typeface="Aptos" panose="020B0004020202020204" pitchFamily="34" charset="0"/>
                <a:ea typeface="Aptos" panose="020B0004020202020204" pitchFamily="34" charset="0"/>
                <a:cs typeface="Aptos" panose="020B0004020202020204" pitchFamily="34" charset="0"/>
              </a:rPr>
              <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5</a:t>
            </a:fld>
            <a:endParaRPr lang="en-US"/>
          </a:p>
        </p:txBody>
      </p:sp>
    </p:spTree>
    <p:extLst>
      <p:ext uri="{BB962C8B-B14F-4D97-AF65-F5344CB8AC3E}">
        <p14:creationId xmlns:p14="http://schemas.microsoft.com/office/powerpoint/2010/main" val="421275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Here are some of the types of sites where SFSP meals are provided in Delaware: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Schools;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Community centers;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Summer camps;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Housing developments;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Libraries;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Religious centers;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Mobile/food truck sites.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If you have any other unique sites, please enter them into the chat.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6</a:t>
            </a:fld>
            <a:endParaRPr lang="en-US"/>
          </a:p>
        </p:txBody>
      </p:sp>
    </p:spTree>
    <p:extLst>
      <p:ext uri="{BB962C8B-B14F-4D97-AF65-F5344CB8AC3E}">
        <p14:creationId xmlns:p14="http://schemas.microsoft.com/office/powerpoint/2010/main" val="127936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asked sponsors to share some highlights from the 2024 Summer Food Service Program.</a:t>
            </a:r>
          </a:p>
          <a:p>
            <a:endParaRPr lang="en-US"/>
          </a:p>
          <a:p>
            <a:r>
              <a:rPr lang="en-US" sz="1200" kern="1200">
                <a:solidFill>
                  <a:schemeClr val="tx1"/>
                </a:solidFill>
                <a:effectLst/>
                <a:latin typeface="+mn-lt"/>
                <a:ea typeface="+mn-ea"/>
                <a:cs typeface="+mn-cs"/>
              </a:rPr>
              <a:t>The Seaford School District SFSP Kickoff Event showcased the impact of SFSP.</a:t>
            </a:r>
            <a:endParaRPr lang="en-US">
              <a:cs typeface="Calibri" panose="020F0502020204030204"/>
            </a:endParaRP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Top Row: Families and children participated in activities, including a visit from the Mobile Literacy Bus, which travels the county providing books for children to check out.</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Middle Row: Inside the bus, children could explore, open a library card, and check out books, while families received fresh fruits and vegetables from the produce stand. </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Bottom Row: Julie Kirby, Seaford School District’s, Supervisor of Nutrition Services spoke to children about meals offered, followed by lunch distributed from the food truck. The event also offered a refreshing treat from the Frozen Farmers Food Truck. </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This event highlighted the program’s commitment to nutrition, literacy, and community engagement.</a:t>
            </a:r>
          </a:p>
        </p:txBody>
      </p:sp>
      <p:sp>
        <p:nvSpPr>
          <p:cNvPr id="4" name="Slide Number Placeholder 3"/>
          <p:cNvSpPr>
            <a:spLocks noGrp="1"/>
          </p:cNvSpPr>
          <p:nvPr>
            <p:ph type="sldNum" sz="quarter" idx="10"/>
          </p:nvPr>
        </p:nvSpPr>
        <p:spPr/>
        <p:txBody>
          <a:bodyPr/>
          <a:lstStyle/>
          <a:p>
            <a:fld id="{376DD49F-8664-4991-B352-1723F0A87323}" type="slidenum">
              <a:rPr lang="en-US" smtClean="0"/>
              <a:t>7</a:t>
            </a:fld>
            <a:endParaRPr lang="en-US"/>
          </a:p>
        </p:txBody>
      </p:sp>
    </p:spTree>
    <p:extLst>
      <p:ext uri="{BB962C8B-B14F-4D97-AF65-F5344CB8AC3E}">
        <p14:creationId xmlns:p14="http://schemas.microsoft.com/office/powerpoint/2010/main" val="350144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a:solidFill>
                  <a:schemeClr val="tx1"/>
                </a:solidFill>
                <a:effectLst/>
                <a:latin typeface="+mn-lt"/>
                <a:ea typeface="+mn-ea"/>
                <a:cs typeface="+mn-cs"/>
              </a:rPr>
              <a:t>Theses pictures highlight Colonial School District, the top two pictures show fresh vegetables prepared for meals and an engaging nutrition activity where children learned about healthy foods and even got to taste them! </a:t>
            </a:r>
          </a:p>
          <a:p>
            <a:pPr marL="0" marR="0">
              <a:spcBef>
                <a:spcPts val="0"/>
              </a:spcBef>
              <a:spcAft>
                <a:spcPts val="0"/>
              </a:spcAft>
            </a:pPr>
            <a:endParaRPr lang="en-US" sz="1200" kern="1200">
              <a:solidFill>
                <a:schemeClr val="tx1"/>
              </a:solidFill>
              <a:effectLst/>
              <a:latin typeface="+mn-lt"/>
              <a:ea typeface="+mn-ea"/>
              <a:cs typeface="+mn-cs"/>
            </a:endParaRPr>
          </a:p>
          <a:p>
            <a:pPr marL="0" marR="0">
              <a:spcBef>
                <a:spcPts val="0"/>
              </a:spcBef>
              <a:spcAft>
                <a:spcPts val="0"/>
              </a:spcAft>
            </a:pPr>
            <a:r>
              <a:rPr lang="en-US" sz="1200" kern="1200">
                <a:solidFill>
                  <a:schemeClr val="tx1"/>
                </a:solidFill>
                <a:effectLst/>
                <a:latin typeface="+mn-lt"/>
                <a:ea typeface="+mn-ea"/>
                <a:cs typeface="+mn-cs"/>
              </a:rPr>
              <a:t>The bottom left picture shows Colonial School District’s Care-A-Van, delivering meals to the community, while the bottom right shows a staff member preparing and serving meals.      </a:t>
            </a:r>
          </a:p>
          <a:p>
            <a:pPr marL="0" marR="0">
              <a:spcBef>
                <a:spcPts val="0"/>
              </a:spcBef>
              <a:spcAft>
                <a:spcPts val="0"/>
              </a:spcAft>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6DD49F-8664-4991-B352-1723F0A87323}" type="slidenum">
              <a:rPr lang="en-US" smtClean="0"/>
              <a:t>8</a:t>
            </a:fld>
            <a:endParaRPr lang="en-US"/>
          </a:p>
        </p:txBody>
      </p:sp>
    </p:spTree>
    <p:extLst>
      <p:ext uri="{BB962C8B-B14F-4D97-AF65-F5344CB8AC3E}">
        <p14:creationId xmlns:p14="http://schemas.microsoft.com/office/powerpoint/2010/main" val="55691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a:solidFill>
                  <a:schemeClr val="tx1"/>
                </a:solidFill>
                <a:effectLst/>
                <a:latin typeface="+mn-lt"/>
                <a:ea typeface="+mn-ea"/>
                <a:cs typeface="+mn-cs"/>
              </a:rPr>
              <a:t>Pictures from the City of Wilmington! The children enjoyed a nutritious meal and engaged in fun nutrition-related activities.</a:t>
            </a:r>
          </a:p>
        </p:txBody>
      </p:sp>
      <p:sp>
        <p:nvSpPr>
          <p:cNvPr id="4" name="Slide Number Placeholder 3"/>
          <p:cNvSpPr>
            <a:spLocks noGrp="1"/>
          </p:cNvSpPr>
          <p:nvPr>
            <p:ph type="sldNum" sz="quarter" idx="10"/>
          </p:nvPr>
        </p:nvSpPr>
        <p:spPr/>
        <p:txBody>
          <a:bodyPr/>
          <a:lstStyle/>
          <a:p>
            <a:fld id="{376DD49F-8664-4991-B352-1723F0A87323}" type="slidenum">
              <a:rPr lang="en-US" smtClean="0"/>
              <a:t>9</a:t>
            </a:fld>
            <a:endParaRPr lang="en-US"/>
          </a:p>
        </p:txBody>
      </p:sp>
    </p:spTree>
    <p:extLst>
      <p:ext uri="{BB962C8B-B14F-4D97-AF65-F5344CB8AC3E}">
        <p14:creationId xmlns:p14="http://schemas.microsoft.com/office/powerpoint/2010/main" val="116201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ECA534-C926-49C5-A073-A1499E49240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191219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40820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70953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289788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ECA534-C926-49C5-A073-A1499E49240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2704925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ECA534-C926-49C5-A073-A1499E492404}"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66660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ECA534-C926-49C5-A073-A1499E492404}"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191885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CA534-C926-49C5-A073-A1499E492404}"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678160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CA534-C926-49C5-A073-A1499E492404}"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373465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5ECA534-C926-49C5-A073-A1499E492404}"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236115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5ECA534-C926-49C5-A073-A1499E492404}"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a:p>
        </p:txBody>
      </p:sp>
    </p:spTree>
    <p:extLst>
      <p:ext uri="{BB962C8B-B14F-4D97-AF65-F5344CB8AC3E}">
        <p14:creationId xmlns:p14="http://schemas.microsoft.com/office/powerpoint/2010/main" val="98390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ECA534-C926-49C5-A073-A1499E492404}" type="datetimeFigureOut">
              <a:rPr lang="en-US" smtClean="0"/>
              <a:t>2/19/2025</a:t>
            </a:fld>
            <a:endParaRPr lang="en-US"/>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02728B-44A6-48A9-9850-E834E49C8380}" type="slidenum">
              <a:rPr lang="en-US" smtClean="0"/>
              <a:t>‹#›</a:t>
            </a:fld>
            <a:endParaRPr lang="en-US"/>
          </a:p>
        </p:txBody>
      </p:sp>
    </p:spTree>
    <p:extLst>
      <p:ext uri="{BB962C8B-B14F-4D97-AF65-F5344CB8AC3E}">
        <p14:creationId xmlns:p14="http://schemas.microsoft.com/office/powerpoint/2010/main" val="428623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udel.maps.arcgis.com/apps/mapviewer/index.html?webmap=0400220f73984252b2008ae094d76d8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Masks Required in Delaware Schools for All Students, Teachers – NBC10  Philadelph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16" r="7060"/>
          <a:stretch/>
        </p:blipFill>
        <p:spPr bwMode="auto">
          <a:xfrm>
            <a:off x="1528011" y="369216"/>
            <a:ext cx="2319792" cy="18688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hristina district first in Delaware to announce 2021-22 mask polic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59" t="18279" r="23328"/>
          <a:stretch/>
        </p:blipFill>
        <p:spPr bwMode="auto">
          <a:xfrm>
            <a:off x="5464345" y="339480"/>
            <a:ext cx="1891332" cy="20393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89" y="5424168"/>
            <a:ext cx="9144000" cy="271346"/>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 y="25055"/>
            <a:ext cx="1828009" cy="2263019"/>
          </a:xfrm>
          <a:prstGeom prst="rect">
            <a:avLst/>
          </a:prstGeom>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591764" y="387223"/>
            <a:ext cx="1958894" cy="1828800"/>
          </a:xfrm>
          <a:prstGeom prst="rect">
            <a:avLst/>
          </a:prstGeom>
        </p:spPr>
      </p:pic>
      <p:pic>
        <p:nvPicPr>
          <p:cNvPr id="26" name="Picture 2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15200" y="368433"/>
            <a:ext cx="1828800" cy="1910765"/>
          </a:xfrm>
          <a:prstGeom prst="rect">
            <a:avLst/>
          </a:prstGeom>
        </p:spPr>
      </p:pic>
      <p:grpSp>
        <p:nvGrpSpPr>
          <p:cNvPr id="10" name="Group 9"/>
          <p:cNvGrpSpPr/>
          <p:nvPr/>
        </p:nvGrpSpPr>
        <p:grpSpPr>
          <a:xfrm>
            <a:off x="0" y="0"/>
            <a:ext cx="9144000" cy="379849"/>
            <a:chOff x="0" y="2409092"/>
            <a:chExt cx="9144000" cy="685800"/>
          </a:xfrm>
        </p:grpSpPr>
        <p:sp>
          <p:nvSpPr>
            <p:cNvPr id="11" name="Rectangle 10"/>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Rectangle 14"/>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32" name="Title 1"/>
          <p:cNvSpPr>
            <a:spLocks noGrp="1"/>
          </p:cNvSpPr>
          <p:nvPr>
            <p:ph type="ctrTitle"/>
          </p:nvPr>
        </p:nvSpPr>
        <p:spPr>
          <a:xfrm>
            <a:off x="0" y="2229230"/>
            <a:ext cx="9144000" cy="1465440"/>
          </a:xfrm>
          <a:solidFill>
            <a:srgbClr val="1F497D"/>
          </a:solidFill>
        </p:spPr>
        <p:txBody>
          <a:bodyPr>
            <a:normAutofit/>
          </a:bodyPr>
          <a:lstStyle/>
          <a:p>
            <a:r>
              <a:rPr lang="en-US" sz="4000" b="1">
                <a:solidFill>
                  <a:prstClr val="white"/>
                </a:solidFill>
                <a:latin typeface="News Gothic MT"/>
              </a:rPr>
              <a:t>Delaware</a:t>
            </a:r>
            <a:br>
              <a:rPr lang="en-US" sz="4000" b="1">
                <a:solidFill>
                  <a:prstClr val="white"/>
                </a:solidFill>
                <a:latin typeface="News Gothic MT"/>
              </a:rPr>
            </a:br>
            <a:r>
              <a:rPr lang="en-US" sz="4000" b="1">
                <a:solidFill>
                  <a:prstClr val="white"/>
                </a:solidFill>
                <a:latin typeface="News Gothic MT"/>
              </a:rPr>
              <a:t>Summer Food Service Program</a:t>
            </a:r>
            <a:endParaRPr lang="en-US" sz="4000" b="1">
              <a:solidFill>
                <a:schemeClr val="bg1"/>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5913" y="4652678"/>
            <a:ext cx="1830597" cy="1542980"/>
          </a:xfrm>
          <a:prstGeom prst="rect">
            <a:avLst/>
          </a:prstGeom>
        </p:spPr>
      </p:pic>
      <p:sp>
        <p:nvSpPr>
          <p:cNvPr id="19" name="Subtitle 18">
            <a:extLst>
              <a:ext uri="{FF2B5EF4-FFF2-40B4-BE49-F238E27FC236}">
                <a16:creationId xmlns:a16="http://schemas.microsoft.com/office/drawing/2014/main" id="{3F43D059-1618-400A-A79C-5925F9C98E99}"/>
              </a:ext>
            </a:extLst>
          </p:cNvPr>
          <p:cNvSpPr>
            <a:spLocks noGrp="1"/>
          </p:cNvSpPr>
          <p:nvPr>
            <p:ph type="subTitle" idx="1"/>
          </p:nvPr>
        </p:nvSpPr>
        <p:spPr>
          <a:xfrm>
            <a:off x="1142211" y="3859150"/>
            <a:ext cx="6858000" cy="1655762"/>
          </a:xfrm>
        </p:spPr>
        <p:txBody>
          <a:bodyPr/>
          <a:lstStyle/>
          <a:p>
            <a:pPr lvl="0" defTabSz="457200">
              <a:lnSpc>
                <a:spcPct val="100000"/>
              </a:lnSpc>
              <a:spcBef>
                <a:spcPct val="20000"/>
              </a:spcBef>
            </a:pPr>
            <a:r>
              <a:rPr lang="en-US" sz="2800">
                <a:solidFill>
                  <a:prstClr val="black"/>
                </a:solidFill>
                <a:latin typeface="News Gothic MT"/>
              </a:rPr>
              <a:t>2025 Partners Meeting</a:t>
            </a:r>
          </a:p>
          <a:p>
            <a:pPr lvl="0" defTabSz="457200">
              <a:lnSpc>
                <a:spcPct val="100000"/>
              </a:lnSpc>
              <a:spcBef>
                <a:spcPct val="20000"/>
              </a:spcBef>
            </a:pPr>
            <a:r>
              <a:rPr lang="en-US" sz="2800">
                <a:solidFill>
                  <a:prstClr val="black"/>
                </a:solidFill>
                <a:latin typeface="News Gothic MT"/>
              </a:rPr>
              <a:t>February 19, 2025</a:t>
            </a:r>
          </a:p>
          <a:p>
            <a:endParaRPr lang="en-US"/>
          </a:p>
        </p:txBody>
      </p:sp>
    </p:spTree>
    <p:extLst>
      <p:ext uri="{BB962C8B-B14F-4D97-AF65-F5344CB8AC3E}">
        <p14:creationId xmlns:p14="http://schemas.microsoft.com/office/powerpoint/2010/main" val="2088303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Partner Presentation  </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2" name="TextBox 1">
            <a:extLst>
              <a:ext uri="{FF2B5EF4-FFF2-40B4-BE49-F238E27FC236}">
                <a16:creationId xmlns:a16="http://schemas.microsoft.com/office/drawing/2014/main" id="{0601A94A-7549-4E85-B77D-C0300B74C896}"/>
              </a:ext>
            </a:extLst>
          </p:cNvPr>
          <p:cNvSpPr txBox="1"/>
          <p:nvPr/>
        </p:nvSpPr>
        <p:spPr>
          <a:xfrm>
            <a:off x="1612231" y="2225842"/>
            <a:ext cx="5510463" cy="1261884"/>
          </a:xfrm>
          <a:prstGeom prst="rect">
            <a:avLst/>
          </a:prstGeom>
          <a:noFill/>
        </p:spPr>
        <p:txBody>
          <a:bodyPr wrap="square" rtlCol="0">
            <a:spAutoFit/>
          </a:bodyPr>
          <a:lstStyle/>
          <a:p>
            <a:pPr algn="ctr"/>
            <a:r>
              <a:rPr lang="en-US" sz="2800" b="1">
                <a:latin typeface="News Gothic MT" panose="020B0504020203020204" pitchFamily="34" charset="0"/>
              </a:rPr>
              <a:t>Christopher Rogers</a:t>
            </a:r>
          </a:p>
          <a:p>
            <a:pPr algn="ctr"/>
            <a:r>
              <a:rPr lang="en-US" sz="2400">
                <a:latin typeface="News Gothic MT" panose="020B0504020203020204" pitchFamily="34" charset="0"/>
              </a:rPr>
              <a:t>Child Nutrition Supervisor</a:t>
            </a:r>
          </a:p>
          <a:p>
            <a:pPr algn="ctr"/>
            <a:r>
              <a:rPr lang="en-US" sz="2400">
                <a:latin typeface="News Gothic MT" panose="020B0504020203020204" pitchFamily="34" charset="0"/>
              </a:rPr>
              <a:t>Woodbridge School District </a:t>
            </a:r>
          </a:p>
        </p:txBody>
      </p:sp>
    </p:spTree>
    <p:extLst>
      <p:ext uri="{BB962C8B-B14F-4D97-AF65-F5344CB8AC3E}">
        <p14:creationId xmlns:p14="http://schemas.microsoft.com/office/powerpoint/2010/main" val="1795533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Farm to Summer</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0" name="Content Placeholder 13">
            <a:extLst>
              <a:ext uri="{FF2B5EF4-FFF2-40B4-BE49-F238E27FC236}">
                <a16:creationId xmlns:a16="http://schemas.microsoft.com/office/drawing/2014/main" id="{AE62C52B-9194-475F-8B9F-656E5E6612EC}"/>
              </a:ext>
            </a:extLst>
          </p:cNvPr>
          <p:cNvPicPr>
            <a:picLocks noChangeAspect="1"/>
          </p:cNvPicPr>
          <p:nvPr/>
        </p:nvPicPr>
        <p:blipFill>
          <a:blip r:embed="rId4"/>
          <a:stretch>
            <a:fillRect/>
          </a:stretch>
        </p:blipFill>
        <p:spPr>
          <a:xfrm>
            <a:off x="914400" y="1281196"/>
            <a:ext cx="7332018" cy="492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383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Challenges</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2" name="Rectangle 1">
            <a:extLst>
              <a:ext uri="{FF2B5EF4-FFF2-40B4-BE49-F238E27FC236}">
                <a16:creationId xmlns:a16="http://schemas.microsoft.com/office/drawing/2014/main" id="{C739FE16-33B0-43A9-94B1-5F7D3DBE1008}"/>
              </a:ext>
            </a:extLst>
          </p:cNvPr>
          <p:cNvSpPr/>
          <p:nvPr/>
        </p:nvSpPr>
        <p:spPr>
          <a:xfrm>
            <a:off x="457200" y="1679128"/>
            <a:ext cx="8064500" cy="3539430"/>
          </a:xfrm>
          <a:prstGeom prst="rect">
            <a:avLst/>
          </a:prstGeom>
        </p:spPr>
        <p:txBody>
          <a:bodyPr wrap="square">
            <a:spAutoFit/>
          </a:bodyPr>
          <a:lstStyle/>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Participation </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Transportation to sites</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Meal site safety</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Weather</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Menus</a:t>
            </a:r>
          </a:p>
          <a:p>
            <a:pPr marL="342900" marR="0" lvl="0" indent="-342900" defTabSz="45720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0" cap="none" spc="0" normalizeH="0" baseline="0" noProof="0">
                <a:ln>
                  <a:noFill/>
                </a:ln>
                <a:solidFill>
                  <a:prstClr val="black"/>
                </a:solidFill>
                <a:effectLst/>
                <a:uLnTx/>
                <a:uFillTx/>
                <a:latin typeface="News Gothic MT"/>
              </a:rPr>
              <a:t>Supply chain</a:t>
            </a:r>
          </a:p>
        </p:txBody>
      </p:sp>
    </p:spTree>
    <p:extLst>
      <p:ext uri="{BB962C8B-B14F-4D97-AF65-F5344CB8AC3E}">
        <p14:creationId xmlns:p14="http://schemas.microsoft.com/office/powerpoint/2010/main" val="3024744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2025 Opportunities</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2" name="Rectangle 1">
            <a:extLst>
              <a:ext uri="{FF2B5EF4-FFF2-40B4-BE49-F238E27FC236}">
                <a16:creationId xmlns:a16="http://schemas.microsoft.com/office/drawing/2014/main" id="{DBCDBC83-0D46-4F39-B4C4-A3B5DFB6F9AE}"/>
              </a:ext>
            </a:extLst>
          </p:cNvPr>
          <p:cNvSpPr/>
          <p:nvPr/>
        </p:nvSpPr>
        <p:spPr>
          <a:xfrm>
            <a:off x="241300" y="1432907"/>
            <a:ext cx="8699500" cy="4622804"/>
          </a:xfrm>
          <a:prstGeom prst="rect">
            <a:avLst/>
          </a:prstGeom>
        </p:spPr>
        <p:txBody>
          <a:bodyPr wrap="square">
            <a:spAutoFit/>
          </a:bodyPr>
          <a:lstStyle/>
          <a:p>
            <a:pPr marL="342900" lvl="0" indent="-342900" defTabSz="457200">
              <a:spcBef>
                <a:spcPct val="20000"/>
              </a:spcBef>
              <a:buFont typeface="Arial"/>
              <a:buChar char="•"/>
            </a:pPr>
            <a:r>
              <a:rPr lang="en-US" sz="3200">
                <a:solidFill>
                  <a:prstClr val="black"/>
                </a:solidFill>
                <a:latin typeface="News Gothic MT"/>
              </a:rPr>
              <a:t>Reaching unserved areas </a:t>
            </a:r>
          </a:p>
          <a:p>
            <a:pPr marL="342900" lvl="0" indent="-342900" defTabSz="457200">
              <a:spcBef>
                <a:spcPct val="20000"/>
              </a:spcBef>
              <a:buFont typeface="Arial"/>
              <a:buChar char="•"/>
            </a:pPr>
            <a:r>
              <a:rPr lang="en-US" sz="3200">
                <a:solidFill>
                  <a:prstClr val="black"/>
                </a:solidFill>
                <a:latin typeface="News Gothic MT"/>
              </a:rPr>
              <a:t>Using existing data to identify target areas for expansion</a:t>
            </a:r>
          </a:p>
          <a:p>
            <a:pPr marL="342900" lvl="0" indent="-342900" defTabSz="457200">
              <a:spcBef>
                <a:spcPct val="20000"/>
              </a:spcBef>
              <a:buFont typeface="Arial"/>
              <a:buChar char="•"/>
            </a:pPr>
            <a:r>
              <a:rPr lang="en-US" sz="3200">
                <a:solidFill>
                  <a:prstClr val="black"/>
                </a:solidFill>
                <a:latin typeface="News Gothic MT"/>
              </a:rPr>
              <a:t>Strong partners</a:t>
            </a:r>
          </a:p>
          <a:p>
            <a:pPr marL="342900" lvl="0" indent="-342900" defTabSz="457200">
              <a:spcBef>
                <a:spcPct val="20000"/>
              </a:spcBef>
              <a:buFont typeface="Arial"/>
              <a:buChar char="•"/>
            </a:pPr>
            <a:r>
              <a:rPr lang="en-US" sz="3200">
                <a:solidFill>
                  <a:prstClr val="black"/>
                </a:solidFill>
                <a:latin typeface="News Gothic MT"/>
              </a:rPr>
              <a:t>Activities</a:t>
            </a:r>
          </a:p>
          <a:p>
            <a:pPr marL="342900" lvl="0" indent="-342900" defTabSz="457200">
              <a:spcBef>
                <a:spcPct val="20000"/>
              </a:spcBef>
              <a:buFont typeface="Arial"/>
              <a:buChar char="•"/>
            </a:pPr>
            <a:r>
              <a:rPr lang="en-US" sz="3200">
                <a:solidFill>
                  <a:prstClr val="black"/>
                </a:solidFill>
                <a:latin typeface="News Gothic MT"/>
              </a:rPr>
              <a:t>Education</a:t>
            </a:r>
          </a:p>
          <a:p>
            <a:pPr marL="342900" lvl="0" indent="-342900" defTabSz="457200">
              <a:spcBef>
                <a:spcPct val="20000"/>
              </a:spcBef>
              <a:buFont typeface="Arial"/>
              <a:buChar char="•"/>
            </a:pPr>
            <a:r>
              <a:rPr lang="en-US" sz="3200">
                <a:solidFill>
                  <a:prstClr val="black"/>
                </a:solidFill>
                <a:latin typeface="News Gothic MT"/>
              </a:rPr>
              <a:t>Enrichment</a:t>
            </a:r>
          </a:p>
          <a:p>
            <a:pPr marL="342900" lvl="0" indent="-342900" defTabSz="457200">
              <a:spcBef>
                <a:spcPct val="20000"/>
              </a:spcBef>
              <a:buFont typeface="Arial"/>
              <a:buChar char="•"/>
            </a:pPr>
            <a:r>
              <a:rPr lang="en-US" sz="3200">
                <a:solidFill>
                  <a:prstClr val="black"/>
                </a:solidFill>
                <a:latin typeface="News Gothic MT"/>
              </a:rPr>
              <a:t>Other Supports</a:t>
            </a:r>
          </a:p>
        </p:txBody>
      </p:sp>
    </p:spTree>
    <p:extLst>
      <p:ext uri="{BB962C8B-B14F-4D97-AF65-F5344CB8AC3E}">
        <p14:creationId xmlns:p14="http://schemas.microsoft.com/office/powerpoint/2010/main" val="73656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1FC54-8F90-7840-C357-602302B6DE4E}"/>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493B4AD4-54B8-4044-40BD-DAD260A821D0}"/>
              </a:ext>
            </a:extLst>
          </p:cNvPr>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2024 Site Map</a:t>
            </a:r>
            <a:endParaRPr lang="en-US" sz="6000" b="1">
              <a:solidFill>
                <a:schemeClr val="bg1"/>
              </a:solidFill>
            </a:endParaRPr>
          </a:p>
        </p:txBody>
      </p:sp>
      <p:grpSp>
        <p:nvGrpSpPr>
          <p:cNvPr id="4" name="Group 3">
            <a:extLst>
              <a:ext uri="{FF2B5EF4-FFF2-40B4-BE49-F238E27FC236}">
                <a16:creationId xmlns:a16="http://schemas.microsoft.com/office/drawing/2014/main" id="{6A34EB5C-A513-044A-5D26-0B84F5C4BC10}"/>
              </a:ext>
            </a:extLst>
          </p:cNvPr>
          <p:cNvGrpSpPr/>
          <p:nvPr/>
        </p:nvGrpSpPr>
        <p:grpSpPr>
          <a:xfrm>
            <a:off x="0" y="6304166"/>
            <a:ext cx="9144000" cy="64384"/>
            <a:chOff x="0" y="2409092"/>
            <a:chExt cx="9144000" cy="685800"/>
          </a:xfrm>
        </p:grpSpPr>
        <p:sp>
          <p:nvSpPr>
            <p:cNvPr id="5" name="Rectangle 4">
              <a:extLst>
                <a:ext uri="{FF2B5EF4-FFF2-40B4-BE49-F238E27FC236}">
                  <a16:creationId xmlns:a16="http://schemas.microsoft.com/office/drawing/2014/main" id="{2CFA9D44-8A0B-FAED-B087-0780F23F3A91}"/>
                </a:ext>
              </a:extLst>
            </p:cNvPr>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2702CDFD-DBBE-CD66-0166-08195120D8FB}"/>
                </a:ext>
              </a:extLst>
            </p:cNvPr>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C693750-9C22-F1A7-F643-2A0E413CBDE2}"/>
                </a:ext>
              </a:extLst>
            </p:cNvPr>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CC2806B-F87F-344C-300C-A7F9D7DEC8C7}"/>
                </a:ext>
              </a:extLst>
            </p:cNvPr>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942CC0A-240F-EBC9-EEDE-31257697961F}"/>
                </a:ext>
              </a:extLst>
            </p:cNvPr>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a:extLst>
              <a:ext uri="{FF2B5EF4-FFF2-40B4-BE49-F238E27FC236}">
                <a16:creationId xmlns:a16="http://schemas.microsoft.com/office/drawing/2014/main" id="{E192B5E1-41BE-A541-01DE-A652E3BEC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1" name="Picture 10">
            <a:hlinkClick r:id="rId4"/>
            <a:extLst>
              <a:ext uri="{FF2B5EF4-FFF2-40B4-BE49-F238E27FC236}">
                <a16:creationId xmlns:a16="http://schemas.microsoft.com/office/drawing/2014/main" id="{F8A02668-7843-0B1E-EE3C-EE148D481DE0}"/>
              </a:ext>
            </a:extLst>
          </p:cNvPr>
          <p:cNvPicPr>
            <a:picLocks noChangeAspect="1"/>
          </p:cNvPicPr>
          <p:nvPr/>
        </p:nvPicPr>
        <p:blipFill>
          <a:blip r:embed="rId5"/>
          <a:stretch>
            <a:fillRect/>
          </a:stretch>
        </p:blipFill>
        <p:spPr>
          <a:xfrm>
            <a:off x="2614411" y="1238905"/>
            <a:ext cx="3515216" cy="5010808"/>
          </a:xfrm>
          <a:prstGeom prst="rect">
            <a:avLst/>
          </a:prstGeom>
        </p:spPr>
      </p:pic>
    </p:spTree>
    <p:extLst>
      <p:ext uri="{BB962C8B-B14F-4D97-AF65-F5344CB8AC3E}">
        <p14:creationId xmlns:p14="http://schemas.microsoft.com/office/powerpoint/2010/main" val="36952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chemeClr val="bg1"/>
                </a:solidFill>
              </a:rPr>
              <a:t>Thank You</a:t>
            </a: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2" name="Content Placeholder 2"/>
          <p:cNvSpPr txBox="1">
            <a:spLocks/>
          </p:cNvSpPr>
          <p:nvPr/>
        </p:nvSpPr>
        <p:spPr>
          <a:xfrm>
            <a:off x="571500" y="1796952"/>
            <a:ext cx="6172200" cy="36212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360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2" name="Picture 1">
            <a:extLst>
              <a:ext uri="{FF2B5EF4-FFF2-40B4-BE49-F238E27FC236}">
                <a16:creationId xmlns:a16="http://schemas.microsoft.com/office/drawing/2014/main" id="{5F8981CA-91FD-4B76-8A3B-8C57DFDC4E9C}"/>
              </a:ext>
            </a:extLst>
          </p:cNvPr>
          <p:cNvPicPr>
            <a:picLocks noChangeAspect="1"/>
          </p:cNvPicPr>
          <p:nvPr/>
        </p:nvPicPr>
        <p:blipFill>
          <a:blip r:embed="rId4"/>
          <a:stretch>
            <a:fillRect/>
          </a:stretch>
        </p:blipFill>
        <p:spPr>
          <a:xfrm>
            <a:off x="1828800" y="1834836"/>
            <a:ext cx="5702300" cy="3806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6439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prstClr val="white"/>
                </a:solidFill>
                <a:latin typeface="News Gothic MT"/>
              </a:rPr>
              <a:t>Introductions </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5" name="Content Placeholder 2">
            <a:extLst>
              <a:ext uri="{FF2B5EF4-FFF2-40B4-BE49-F238E27FC236}">
                <a16:creationId xmlns:a16="http://schemas.microsoft.com/office/drawing/2014/main" id="{C1F6BFFD-0E74-4071-80D4-08E034E6D04C}"/>
              </a:ext>
            </a:extLst>
          </p:cNvPr>
          <p:cNvSpPr txBox="1">
            <a:spLocks/>
          </p:cNvSpPr>
          <p:nvPr/>
        </p:nvSpPr>
        <p:spPr>
          <a:xfrm>
            <a:off x="546100" y="1969384"/>
            <a:ext cx="8229600" cy="37710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	Name and organization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	Connection to summer meals</a:t>
            </a:r>
          </a:p>
        </p:txBody>
      </p:sp>
      <p:pic>
        <p:nvPicPr>
          <p:cNvPr id="3" name="Picture 2">
            <a:extLst>
              <a:ext uri="{FF2B5EF4-FFF2-40B4-BE49-F238E27FC236}">
                <a16:creationId xmlns:a16="http://schemas.microsoft.com/office/drawing/2014/main" id="{B7EF0FD8-43A0-431C-A36B-C39A35A66381}"/>
              </a:ext>
            </a:extLst>
          </p:cNvPr>
          <p:cNvPicPr>
            <a:picLocks noChangeAspect="1"/>
          </p:cNvPicPr>
          <p:nvPr/>
        </p:nvPicPr>
        <p:blipFill>
          <a:blip r:embed="rId4"/>
          <a:stretch>
            <a:fillRect/>
          </a:stretch>
        </p:blipFill>
        <p:spPr>
          <a:xfrm>
            <a:off x="2968613" y="3770776"/>
            <a:ext cx="3206774" cy="1426588"/>
          </a:xfrm>
          <a:prstGeom prst="rect">
            <a:avLst/>
          </a:prstGeom>
        </p:spPr>
      </p:pic>
    </p:spTree>
    <p:extLst>
      <p:ext uri="{BB962C8B-B14F-4D97-AF65-F5344CB8AC3E}">
        <p14:creationId xmlns:p14="http://schemas.microsoft.com/office/powerpoint/2010/main" val="3896156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rPr>
              <a:t>Overview</a:t>
            </a:r>
            <a:endParaRPr lang="en-US" sz="4000" b="1">
              <a:solidFill>
                <a:prstClr val="white"/>
              </a:solidFill>
              <a:latin typeface="News Gothic MT" panose="020B0504020203020204" pitchFamily="34" charset="0"/>
              <a:ea typeface="+mn-ea"/>
              <a:cs typeface="Calibri Light"/>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1" name="Content Placeholder 2">
            <a:extLst>
              <a:ext uri="{FF2B5EF4-FFF2-40B4-BE49-F238E27FC236}">
                <a16:creationId xmlns:a16="http://schemas.microsoft.com/office/drawing/2014/main" id="{340DB20D-F631-4D05-8FDD-34E88A89C4F7}"/>
              </a:ext>
            </a:extLst>
          </p:cNvPr>
          <p:cNvSpPr txBox="1">
            <a:spLocks/>
          </p:cNvSpPr>
          <p:nvPr/>
        </p:nvSpPr>
        <p:spPr>
          <a:xfrm>
            <a:off x="0" y="1184452"/>
            <a:ext cx="8936182" cy="531706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900" b="1" i="0" u="sng" strike="noStrike" kern="1200" cap="none" spc="0" normalizeH="0" baseline="0" noProof="0">
                <a:ln>
                  <a:noFill/>
                </a:ln>
                <a:solidFill>
                  <a:sysClr val="windowText" lastClr="000000"/>
                </a:solidFill>
                <a:effectLst/>
                <a:uLnTx/>
                <a:uFillTx/>
                <a:latin typeface="News Gothic MT"/>
                <a:ea typeface="+mn-ea"/>
              </a:rPr>
              <a:t>Sponsors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sng"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900" b="1" i="0" u="sng"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900" b="1" i="0" u="sng" strike="noStrike" kern="1200" cap="none" spc="0" normalizeH="0" baseline="0" noProof="0">
                <a:ln>
                  <a:noFill/>
                </a:ln>
                <a:solidFill>
                  <a:sysClr val="windowText" lastClr="000000"/>
                </a:solidFill>
                <a:effectLst/>
                <a:uLnTx/>
                <a:uFillTx/>
                <a:latin typeface="News Gothic MT"/>
                <a:ea typeface="+mn-ea"/>
              </a:rPr>
              <a:t>Number of Approved Sites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sng" strike="noStrike" kern="1200" cap="none" spc="0" normalizeH="0" baseline="0" noProof="0">
              <a:ln>
                <a:noFill/>
              </a:ln>
              <a:solidFill>
                <a:sysClr val="windowText" lastClr="000000"/>
              </a:solidFill>
              <a:effectLst/>
              <a:uLnTx/>
              <a:uFillTx/>
              <a:latin typeface="News Gothic MT"/>
              <a:ea typeface="+mn-ea"/>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sng"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ysClr val="windowText" lastClr="000000"/>
                </a:solidFill>
                <a:effectLst/>
                <a:uLnTx/>
                <a:uFillTx/>
                <a:latin typeface="News Gothic MT"/>
                <a:ea typeface="+mn-ea"/>
              </a:rPr>
              <a:t>Total Sponsors for Delaware in 2024: </a:t>
            </a:r>
            <a:r>
              <a:rPr lang="en-US" sz="1600" u="sng">
                <a:solidFill>
                  <a:sysClr val="windowText" lastClr="000000"/>
                </a:solidFill>
                <a:latin typeface="News Gothic MT"/>
              </a:rPr>
              <a:t>29</a:t>
            </a:r>
            <a:r>
              <a:rPr kumimoji="0" lang="en-US" sz="1600" b="0" u="sng" strike="noStrike" kern="1200" cap="none" spc="0" normalizeH="0" baseline="0" noProof="0">
                <a:ln>
                  <a:noFill/>
                </a:ln>
                <a:solidFill>
                  <a:sysClr val="windowText" lastClr="000000"/>
                </a:solidFill>
                <a:effectLst/>
                <a:uLnTx/>
                <a:uFillTx/>
                <a:latin typeface="News Gothic MT"/>
                <a:ea typeface="+mn-ea"/>
              </a:rPr>
              <a:t> Sponsors</a:t>
            </a:r>
            <a:endParaRPr kumimoji="0" lang="en-US" sz="1600" b="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ysClr val="windowText" lastClr="000000"/>
                </a:solidFill>
                <a:effectLst/>
                <a:uLnTx/>
                <a:uFillTx/>
                <a:latin typeface="News Gothic MT"/>
                <a:ea typeface="+mn-ea"/>
              </a:rPr>
              <a:t>Total number of sites for Delaware in 2024: </a:t>
            </a:r>
            <a:r>
              <a:rPr lang="en-US" sz="1600" u="sng">
                <a:solidFill>
                  <a:sysClr val="windowText" lastClr="000000"/>
                </a:solidFill>
                <a:latin typeface="News Gothic MT"/>
              </a:rPr>
              <a:t>356 A</a:t>
            </a:r>
            <a:r>
              <a:rPr kumimoji="0" lang="en-US" sz="1600" b="0" u="sng" strike="noStrike" kern="1200" cap="none" spc="0" normalizeH="0" baseline="0" noProof="0" err="1">
                <a:ln>
                  <a:noFill/>
                </a:ln>
                <a:solidFill>
                  <a:sysClr val="windowText" lastClr="000000"/>
                </a:solidFill>
                <a:effectLst/>
                <a:uLnTx/>
                <a:uFillTx/>
                <a:latin typeface="News Gothic MT"/>
                <a:ea typeface="+mn-ea"/>
              </a:rPr>
              <a:t>pproved</a:t>
            </a:r>
            <a:r>
              <a:rPr kumimoji="0" lang="en-US" sz="1600" b="0" u="sng" strike="noStrike" kern="1200" cap="none" spc="0" normalizeH="0" baseline="0" noProof="0">
                <a:ln>
                  <a:noFill/>
                </a:ln>
                <a:solidFill>
                  <a:sysClr val="windowText" lastClr="000000"/>
                </a:solidFill>
                <a:effectLst/>
                <a:uLnTx/>
                <a:uFillTx/>
                <a:latin typeface="News Gothic MT"/>
                <a:ea typeface="+mn-ea"/>
              </a:rPr>
              <a:t> Sites</a:t>
            </a:r>
          </a:p>
        </p:txBody>
      </p:sp>
      <p:graphicFrame>
        <p:nvGraphicFramePr>
          <p:cNvPr id="17" name="Table 16">
            <a:extLst>
              <a:ext uri="{FF2B5EF4-FFF2-40B4-BE49-F238E27FC236}">
                <a16:creationId xmlns:a16="http://schemas.microsoft.com/office/drawing/2014/main" id="{B9DDD22F-1F99-457F-AF7D-7A3220147D61}"/>
              </a:ext>
            </a:extLst>
          </p:cNvPr>
          <p:cNvGraphicFramePr>
            <a:graphicFrameLocks noGrp="1"/>
          </p:cNvGraphicFramePr>
          <p:nvPr>
            <p:extLst>
              <p:ext uri="{D42A27DB-BD31-4B8C-83A1-F6EECF244321}">
                <p14:modId xmlns:p14="http://schemas.microsoft.com/office/powerpoint/2010/main" val="3800655710"/>
              </p:ext>
            </p:extLst>
          </p:nvPr>
        </p:nvGraphicFramePr>
        <p:xfrm>
          <a:off x="1843520" y="1579573"/>
          <a:ext cx="5456960" cy="1294783"/>
        </p:xfrm>
        <a:graphic>
          <a:graphicData uri="http://schemas.openxmlformats.org/drawingml/2006/table">
            <a:tbl>
              <a:tblPr firstRow="1" firstCol="1" bandRow="1"/>
              <a:tblGrid>
                <a:gridCol w="1364240">
                  <a:extLst>
                    <a:ext uri="{9D8B030D-6E8A-4147-A177-3AD203B41FA5}">
                      <a16:colId xmlns:a16="http://schemas.microsoft.com/office/drawing/2014/main" val="2773825897"/>
                    </a:ext>
                  </a:extLst>
                </a:gridCol>
                <a:gridCol w="1364240">
                  <a:extLst>
                    <a:ext uri="{9D8B030D-6E8A-4147-A177-3AD203B41FA5}">
                      <a16:colId xmlns:a16="http://schemas.microsoft.com/office/drawing/2014/main" val="871570535"/>
                    </a:ext>
                  </a:extLst>
                </a:gridCol>
                <a:gridCol w="1364240">
                  <a:extLst>
                    <a:ext uri="{9D8B030D-6E8A-4147-A177-3AD203B41FA5}">
                      <a16:colId xmlns:a16="http://schemas.microsoft.com/office/drawing/2014/main" val="2273446486"/>
                    </a:ext>
                  </a:extLst>
                </a:gridCol>
                <a:gridCol w="1364240">
                  <a:extLst>
                    <a:ext uri="{9D8B030D-6E8A-4147-A177-3AD203B41FA5}">
                      <a16:colId xmlns:a16="http://schemas.microsoft.com/office/drawing/2014/main" val="2468738098"/>
                    </a:ext>
                  </a:extLst>
                </a:gridCol>
              </a:tblGrid>
              <a:tr h="505971">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Castle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Sussex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537779"/>
                  </a:ext>
                </a:extLst>
              </a:tr>
              <a:tr h="261023">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056242"/>
                  </a:ext>
                </a:extLst>
              </a:tr>
              <a:tr h="259165">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816809"/>
                  </a:ext>
                </a:extLst>
              </a:tr>
              <a:tr h="259165">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443270"/>
                  </a:ext>
                </a:extLst>
              </a:tr>
            </a:tbl>
          </a:graphicData>
        </a:graphic>
      </p:graphicFrame>
      <p:graphicFrame>
        <p:nvGraphicFramePr>
          <p:cNvPr id="18" name="Table 17">
            <a:extLst>
              <a:ext uri="{FF2B5EF4-FFF2-40B4-BE49-F238E27FC236}">
                <a16:creationId xmlns:a16="http://schemas.microsoft.com/office/drawing/2014/main" id="{31C3D04A-0038-4D4D-A35A-11ED56BBFBFD}"/>
              </a:ext>
            </a:extLst>
          </p:cNvPr>
          <p:cNvGraphicFramePr>
            <a:graphicFrameLocks noGrp="1"/>
          </p:cNvGraphicFramePr>
          <p:nvPr>
            <p:extLst>
              <p:ext uri="{D42A27DB-BD31-4B8C-83A1-F6EECF244321}">
                <p14:modId xmlns:p14="http://schemas.microsoft.com/office/powerpoint/2010/main" val="2685477378"/>
              </p:ext>
            </p:extLst>
          </p:nvPr>
        </p:nvGraphicFramePr>
        <p:xfrm>
          <a:off x="1593850" y="3539091"/>
          <a:ext cx="5956300" cy="1662596"/>
        </p:xfrm>
        <a:graphic>
          <a:graphicData uri="http://schemas.openxmlformats.org/drawingml/2006/table">
            <a:tbl>
              <a:tblPr firstRow="1" firstCol="1" bandRow="1"/>
              <a:tblGrid>
                <a:gridCol w="1489075">
                  <a:extLst>
                    <a:ext uri="{9D8B030D-6E8A-4147-A177-3AD203B41FA5}">
                      <a16:colId xmlns:a16="http://schemas.microsoft.com/office/drawing/2014/main" val="645628721"/>
                    </a:ext>
                  </a:extLst>
                </a:gridCol>
                <a:gridCol w="1489075">
                  <a:extLst>
                    <a:ext uri="{9D8B030D-6E8A-4147-A177-3AD203B41FA5}">
                      <a16:colId xmlns:a16="http://schemas.microsoft.com/office/drawing/2014/main" val="1284636525"/>
                    </a:ext>
                  </a:extLst>
                </a:gridCol>
                <a:gridCol w="1489075">
                  <a:extLst>
                    <a:ext uri="{9D8B030D-6E8A-4147-A177-3AD203B41FA5}">
                      <a16:colId xmlns:a16="http://schemas.microsoft.com/office/drawing/2014/main" val="2592493759"/>
                    </a:ext>
                  </a:extLst>
                </a:gridCol>
                <a:gridCol w="1489075">
                  <a:extLst>
                    <a:ext uri="{9D8B030D-6E8A-4147-A177-3AD203B41FA5}">
                      <a16:colId xmlns:a16="http://schemas.microsoft.com/office/drawing/2014/main" val="3682372618"/>
                    </a:ext>
                  </a:extLst>
                </a:gridCol>
              </a:tblGrid>
              <a:tr h="498245">
                <a:tc>
                  <a:txBody>
                    <a:bodyPr/>
                    <a:lstStyle/>
                    <a:p>
                      <a:pPr>
                        <a:lnSpc>
                          <a:spcPct val="107000"/>
                        </a:lnSpc>
                      </a:pPr>
                      <a:endParaRPr lang="en-US" sz="1600">
                        <a:effectLst/>
                        <a:latin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Kent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Castle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Sussex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966732"/>
                  </a:ext>
                </a:extLst>
              </a:tr>
              <a:tr h="433814">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780219"/>
                  </a:ext>
                </a:extLst>
              </a:tr>
              <a:tr h="356676">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63</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177</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79</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480547"/>
                  </a:ext>
                </a:extLst>
              </a:tr>
              <a:tr h="356676">
                <a:tc>
                  <a:txBody>
                    <a:bodyPr/>
                    <a:lstStyle/>
                    <a:p>
                      <a:pPr marL="0" marR="0" algn="ctr">
                        <a:lnSpc>
                          <a:spcPct val="106000"/>
                        </a:lnSpc>
                        <a:spcBef>
                          <a:spcPts val="0"/>
                        </a:spcBef>
                        <a:spcAft>
                          <a:spcPts val="0"/>
                        </a:spcAft>
                      </a:pPr>
                      <a:r>
                        <a:rPr lang="en-US" sz="16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66</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118</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172*</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57218"/>
                  </a:ext>
                </a:extLst>
              </a:tr>
            </a:tbl>
          </a:graphicData>
        </a:graphic>
      </p:graphicFrame>
    </p:spTree>
    <p:extLst>
      <p:ext uri="{BB962C8B-B14F-4D97-AF65-F5344CB8AC3E}">
        <p14:creationId xmlns:p14="http://schemas.microsoft.com/office/powerpoint/2010/main" val="300696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prstClr val="white"/>
                </a:solidFill>
                <a:latin typeface="News Gothic MT"/>
              </a:rPr>
              <a:t>SFSP Meals  </a:t>
            </a:r>
            <a:br>
              <a:rPr lang="en-US" sz="3200" b="1">
                <a:solidFill>
                  <a:prstClr val="white"/>
                </a:solidFill>
                <a:latin typeface="News Gothic MT"/>
              </a:rPr>
            </a:br>
            <a:r>
              <a:rPr lang="en-US" sz="3200" b="1">
                <a:solidFill>
                  <a:prstClr val="white"/>
                </a:solidFill>
                <a:latin typeface="News Gothic MT"/>
              </a:rPr>
              <a:t>Three Year Review</a:t>
            </a:r>
            <a:endParaRPr lang="en-US" sz="60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1" name="Picture 10">
            <a:extLst>
              <a:ext uri="{FF2B5EF4-FFF2-40B4-BE49-F238E27FC236}">
                <a16:creationId xmlns:a16="http://schemas.microsoft.com/office/drawing/2014/main" id="{8ECE07D4-822D-38FF-A241-934635423C9B}"/>
              </a:ext>
            </a:extLst>
          </p:cNvPr>
          <p:cNvPicPr>
            <a:picLocks noChangeAspect="1"/>
          </p:cNvPicPr>
          <p:nvPr/>
        </p:nvPicPr>
        <p:blipFill>
          <a:blip r:embed="rId4"/>
          <a:stretch>
            <a:fillRect/>
          </a:stretch>
        </p:blipFill>
        <p:spPr>
          <a:xfrm>
            <a:off x="515155" y="2253792"/>
            <a:ext cx="8041069" cy="2447006"/>
          </a:xfrm>
          <a:prstGeom prst="rect">
            <a:avLst/>
          </a:prstGeom>
        </p:spPr>
      </p:pic>
    </p:spTree>
    <p:extLst>
      <p:ext uri="{BB962C8B-B14F-4D97-AF65-F5344CB8AC3E}">
        <p14:creationId xmlns:p14="http://schemas.microsoft.com/office/powerpoint/2010/main" val="1865061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prstClr val="white"/>
                </a:solidFill>
                <a:latin typeface="News Gothic MT"/>
              </a:rPr>
              <a:t>       New: Rural Non-Congregate</a:t>
            </a:r>
            <a:endParaRPr lang="en-US" sz="3600" b="1">
              <a:solidFill>
                <a:schemeClr val="bg1"/>
              </a:solidFill>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1" name="Content Placeholder 2">
            <a:extLst>
              <a:ext uri="{FF2B5EF4-FFF2-40B4-BE49-F238E27FC236}">
                <a16:creationId xmlns:a16="http://schemas.microsoft.com/office/drawing/2014/main" id="{18A88233-2C56-4519-B4D7-43927DEA0E09}"/>
              </a:ext>
            </a:extLst>
          </p:cNvPr>
          <p:cNvSpPr txBox="1">
            <a:spLocks/>
          </p:cNvSpPr>
          <p:nvPr/>
        </p:nvSpPr>
        <p:spPr>
          <a:xfrm>
            <a:off x="88900" y="1330162"/>
            <a:ext cx="9055100" cy="49740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914400">
              <a:spcBef>
                <a:spcPts val="0"/>
              </a:spcBef>
              <a:buNone/>
              <a:defRPr/>
            </a:pPr>
            <a:endParaRPr lang="en-US" sz="1800">
              <a:solidFill>
                <a:sysClr val="windowText" lastClr="000000"/>
              </a:solidFill>
              <a:latin typeface="News Gothic MT" panose="020B0504020203020204" pitchFamily="34" charset="0"/>
              <a:cs typeface="+mn-cs"/>
            </a:endParaRPr>
          </a:p>
          <a:p>
            <a:pPr marL="0" lvl="0" indent="0" defTabSz="914400">
              <a:spcBef>
                <a:spcPts val="0"/>
              </a:spcBef>
              <a:buNone/>
              <a:defRPr/>
            </a:pPr>
            <a:endParaRPr lang="en-US" sz="1800" b="1">
              <a:solidFill>
                <a:srgbClr val="1B1B1B"/>
              </a:solidFill>
              <a:latin typeface="News Gothic MT" panose="020B0504020203020204" pitchFamily="34" charset="0"/>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a:ln>
                <a:noFill/>
              </a:ln>
              <a:solidFill>
                <a:sysClr val="windowText" lastClr="000000"/>
              </a:solidFill>
              <a:effectLst/>
              <a:uLnTx/>
              <a:uFillTx/>
              <a:latin typeface="News Gothic MT"/>
              <a:ea typeface="+mn-ea"/>
            </a:endParaRPr>
          </a:p>
          <a:p>
            <a:pPr marL="742950" marR="0" lvl="1" indent="-285750" algn="l" defTabSz="4572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2800" b="0" i="0" u="none" strike="noStrike" kern="1200" cap="none" spc="0" normalizeH="0" baseline="0" noProof="0">
              <a:ln>
                <a:noFill/>
              </a:ln>
              <a:solidFill>
                <a:sysClr val="windowText" lastClr="000000"/>
              </a:solidFill>
              <a:effectLst/>
              <a:uLnTx/>
              <a:uFillTx/>
              <a:latin typeface="News Gothic MT"/>
              <a:ea typeface="+mn-ea"/>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a:ln>
                <a:noFill/>
              </a:ln>
              <a:solidFill>
                <a:sysClr val="windowText" lastClr="000000"/>
              </a:solidFill>
              <a:effectLst/>
              <a:uLnTx/>
              <a:uFillTx/>
              <a:latin typeface="News Gothic MT"/>
              <a:ea typeface="+mn-ea"/>
            </a:endParaRPr>
          </a:p>
        </p:txBody>
      </p:sp>
      <p:sp>
        <p:nvSpPr>
          <p:cNvPr id="10" name="Rectangle 9">
            <a:extLst>
              <a:ext uri="{FF2B5EF4-FFF2-40B4-BE49-F238E27FC236}">
                <a16:creationId xmlns:a16="http://schemas.microsoft.com/office/drawing/2014/main" id="{F8B7DC69-65C8-6D0F-D784-487A782F954E}"/>
              </a:ext>
            </a:extLst>
          </p:cNvPr>
          <p:cNvSpPr/>
          <p:nvPr/>
        </p:nvSpPr>
        <p:spPr>
          <a:xfrm>
            <a:off x="-2" y="1184451"/>
            <a:ext cx="9144002" cy="51197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What It Is:</a:t>
            </a:r>
          </a:p>
          <a:p>
            <a:pPr marL="0" marR="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The Summer Food Service Program (SFSP) Rural Non-Congregate option provides free, nutritious meals to children in rural areas where traditional, in-person meal service is not feasible. </a:t>
            </a:r>
          </a:p>
          <a:p>
            <a:pPr marL="0" marR="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How It Works: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Designed for areas without access to congregate meal sites (e.g., schools, community centers).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Meals can be picked up, delivered, or provided through meal bundles for multiple days.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Helps ensure children in rural communities receive proper nutrition even when gathering at a central location is not possible. </a:t>
            </a:r>
          </a:p>
          <a:p>
            <a:pPr marR="0" lvl="0">
              <a:spcAft>
                <a:spcPts val="900"/>
              </a:spcAft>
            </a:pPr>
            <a:r>
              <a:rPr lang="en-US" sz="1400">
                <a:effectLst/>
                <a:latin typeface="News Gothic MT" panose="020B0504020203020204" pitchFamily="34" charset="0"/>
                <a:ea typeface="Aptos" panose="020B0004020202020204" pitchFamily="34" charset="0"/>
                <a:cs typeface="Aptos" panose="020B0004020202020204" pitchFamily="34" charset="0"/>
              </a:rPr>
              <a:t>Why It Matters:</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Expands meal access to low-income children who might otherwise go without.</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Provides flexibility for families in areas with transportation barriers. </a:t>
            </a:r>
          </a:p>
          <a:p>
            <a:pPr marL="285750" marR="0" lvl="0" indent="-285750">
              <a:spcAft>
                <a:spcPts val="900"/>
              </a:spcAft>
              <a:buFont typeface="Arial" panose="020B0604020202020204" pitchFamily="34" charset="0"/>
              <a:buChar char="•"/>
            </a:pPr>
            <a:r>
              <a:rPr lang="en-US" sz="1400">
                <a:effectLst/>
                <a:latin typeface="News Gothic MT" panose="020B0504020203020204" pitchFamily="34" charset="0"/>
                <a:ea typeface="Aptos" panose="020B0004020202020204" pitchFamily="34" charset="0"/>
                <a:cs typeface="Aptos" panose="020B0004020202020204" pitchFamily="34" charset="0"/>
              </a:rPr>
              <a:t>Supports food security and promotes children’s health and well-being during summer months. </a:t>
            </a:r>
            <a:br>
              <a:rPr lang="en-US" sz="1200">
                <a:effectLst/>
                <a:latin typeface="News Gothic MT" panose="020B0504020203020204" pitchFamily="34" charset="0"/>
                <a:ea typeface="Times New Roman" panose="02020603050405020304" pitchFamily="18" charset="0"/>
                <a:cs typeface="Aptos" panose="020B0004020202020204" pitchFamily="34" charset="0"/>
              </a:rPr>
            </a:br>
            <a:endParaRPr lang="en-US" sz="1200">
              <a:effectLst/>
              <a:latin typeface="News Gothic MT" panose="020B0504020203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8377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Meal Sites</a:t>
            </a:r>
            <a:endParaRPr lang="en-US" sz="4000" b="1">
              <a:solidFill>
                <a:prstClr val="white"/>
              </a:solidFill>
              <a:latin typeface="News Gothic MT" panose="020B0504020203020204" pitchFamily="34" charset="0"/>
              <a:ea typeface="+mn-ea"/>
              <a:cs typeface="Calibri Light"/>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sp>
        <p:nvSpPr>
          <p:cNvPr id="16" name="Content Placeholder 2">
            <a:extLst>
              <a:ext uri="{FF2B5EF4-FFF2-40B4-BE49-F238E27FC236}">
                <a16:creationId xmlns:a16="http://schemas.microsoft.com/office/drawing/2014/main" id="{F0B31DCE-618B-4DC1-B8BB-AAFF449F3FE5}"/>
              </a:ext>
            </a:extLst>
          </p:cNvPr>
          <p:cNvSpPr txBox="1">
            <a:spLocks/>
          </p:cNvSpPr>
          <p:nvPr/>
        </p:nvSpPr>
        <p:spPr>
          <a:xfrm>
            <a:off x="609600" y="1356630"/>
            <a:ext cx="7734300" cy="482829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Schools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Community Centers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Summer Camps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Housing Developments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Libraries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Religious Centers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a:ln>
                  <a:noFill/>
                </a:ln>
                <a:solidFill>
                  <a:sysClr val="windowText" lastClr="000000"/>
                </a:solidFill>
                <a:effectLst/>
                <a:uLnTx/>
                <a:uFillTx/>
                <a:latin typeface="News Gothic MT"/>
                <a:ea typeface="+mn-ea"/>
              </a:rPr>
              <a:t>Mobile Sites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a:ln>
                <a:noFill/>
              </a:ln>
              <a:solidFill>
                <a:sysClr val="windowText" lastClr="000000"/>
              </a:solidFill>
              <a:effectLst/>
              <a:uLnTx/>
              <a:uFillTx/>
              <a:latin typeface="News Gothic MT"/>
              <a:ea typeface="+mn-ea"/>
            </a:endParaRPr>
          </a:p>
          <a:p>
            <a:pPr marL="0" marR="0" lvl="0" indent="0" algn="l" defTabSz="457200" rtl="0" eaLnBrk="1" fontAlgn="auto" latinLnBrk="0" hangingPunct="1">
              <a:lnSpc>
                <a:spcPct val="100000"/>
              </a:lnSpc>
              <a:spcBef>
                <a:spcPct val="20000"/>
              </a:spcBef>
              <a:spcAft>
                <a:spcPts val="0"/>
              </a:spcAft>
              <a:buClrTx/>
              <a:buSzTx/>
              <a:buNone/>
              <a:tabLst/>
              <a:defRPr/>
            </a:pPr>
            <a:r>
              <a:rPr kumimoji="0" lang="en-US" sz="2400" b="0" i="0" u="none" strike="noStrike" kern="1200" cap="none" spc="0" normalizeH="0" baseline="0" noProof="0">
                <a:ln>
                  <a:noFill/>
                </a:ln>
                <a:solidFill>
                  <a:sysClr val="windowText" lastClr="000000"/>
                </a:solidFill>
                <a:effectLst/>
                <a:uLnTx/>
                <a:uFillTx/>
                <a:latin typeface="News Gothic MT"/>
                <a:ea typeface="+mn-ea"/>
              </a:rPr>
              <a:t>Did you have any other unique sites?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sng" strike="noStrike" kern="1200" cap="none" spc="0" normalizeH="0" baseline="0" noProof="0">
              <a:ln>
                <a:noFill/>
              </a:ln>
              <a:solidFill>
                <a:sysClr val="windowText" lastClr="000000"/>
              </a:solidFill>
              <a:effectLst/>
              <a:uLnTx/>
              <a:uFillTx/>
              <a:latin typeface="News Gothic MT"/>
              <a:ea typeface="+mn-ea"/>
            </a:endParaRPr>
          </a:p>
        </p:txBody>
      </p:sp>
    </p:spTree>
    <p:extLst>
      <p:ext uri="{BB962C8B-B14F-4D97-AF65-F5344CB8AC3E}">
        <p14:creationId xmlns:p14="http://schemas.microsoft.com/office/powerpoint/2010/main" val="259368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  2024 Summer Highlights</a:t>
            </a:r>
            <a:endParaRPr lang="en-US" sz="6000" b="1">
              <a:solidFill>
                <a:prstClr val="white"/>
              </a:solidFill>
              <a:latin typeface="Calibri" panose="020F0502020204030204"/>
              <a:ea typeface="+mn-ea"/>
              <a:cs typeface="+mn-cs"/>
            </a:endParaRPr>
          </a:p>
        </p:txBody>
      </p:sp>
      <p:grpSp>
        <p:nvGrpSpPr>
          <p:cNvPr id="4" name="Group 3"/>
          <p:cNvGrpSpPr/>
          <p:nvPr/>
        </p:nvGrpSpPr>
        <p:grpSpPr>
          <a:xfrm>
            <a:off x="6700706" y="4266778"/>
            <a:ext cx="1414618" cy="50885"/>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1" name="Picture 10" descr="A food truck parked in a field&#10;&#10;Description automatically generated">
            <a:extLst>
              <a:ext uri="{FF2B5EF4-FFF2-40B4-BE49-F238E27FC236}">
                <a16:creationId xmlns:a16="http://schemas.microsoft.com/office/drawing/2014/main" id="{5B6881F1-1DBE-4B9D-4F50-950370D8E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456" y="5203761"/>
            <a:ext cx="3013056" cy="1654240"/>
          </a:xfrm>
          <a:prstGeom prst="rect">
            <a:avLst/>
          </a:prstGeom>
        </p:spPr>
      </p:pic>
      <p:pic>
        <p:nvPicPr>
          <p:cNvPr id="15" name="Picture 14" descr="A group of people standing in front of a food truck&#10;&#10;Description automatically generated">
            <a:extLst>
              <a:ext uri="{FF2B5EF4-FFF2-40B4-BE49-F238E27FC236}">
                <a16:creationId xmlns:a16="http://schemas.microsoft.com/office/drawing/2014/main" id="{17DE31C2-A869-04ED-C803-96DE8B08A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97" y="5209992"/>
            <a:ext cx="3137118" cy="1635651"/>
          </a:xfrm>
          <a:prstGeom prst="rect">
            <a:avLst/>
          </a:prstGeom>
        </p:spPr>
      </p:pic>
      <p:pic>
        <p:nvPicPr>
          <p:cNvPr id="18" name="Picture 17" descr="A blue bus with people around it&#10;&#10;Description automatically generated">
            <a:extLst>
              <a:ext uri="{FF2B5EF4-FFF2-40B4-BE49-F238E27FC236}">
                <a16:creationId xmlns:a16="http://schemas.microsoft.com/office/drawing/2014/main" id="{8E8EBEDC-F416-825E-02A2-BFB93544A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8915" y="1196810"/>
            <a:ext cx="2939038" cy="2032522"/>
          </a:xfrm>
          <a:prstGeom prst="rect">
            <a:avLst/>
          </a:prstGeom>
        </p:spPr>
      </p:pic>
      <p:pic>
        <p:nvPicPr>
          <p:cNvPr id="27" name="Picture 26" descr="A library with books on shelves&#10;&#10;Description automatically generated">
            <a:extLst>
              <a:ext uri="{FF2B5EF4-FFF2-40B4-BE49-F238E27FC236}">
                <a16:creationId xmlns:a16="http://schemas.microsoft.com/office/drawing/2014/main" id="{C3571E27-3DF0-D479-07A9-5DDC58CC59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97" y="3241689"/>
            <a:ext cx="3137118" cy="1949074"/>
          </a:xfrm>
          <a:prstGeom prst="rect">
            <a:avLst/>
          </a:prstGeom>
        </p:spPr>
      </p:pic>
      <p:pic>
        <p:nvPicPr>
          <p:cNvPr id="29" name="Picture 28" descr="A table full of vegetables&#10;&#10;Description automatically generated">
            <a:extLst>
              <a:ext uri="{FF2B5EF4-FFF2-40B4-BE49-F238E27FC236}">
                <a16:creationId xmlns:a16="http://schemas.microsoft.com/office/drawing/2014/main" id="{C5BBE549-22A3-C523-B751-30C5F7896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513" y="3229332"/>
            <a:ext cx="2861803" cy="1961430"/>
          </a:xfrm>
          <a:prstGeom prst="rect">
            <a:avLst/>
          </a:prstGeom>
        </p:spPr>
      </p:pic>
      <p:pic>
        <p:nvPicPr>
          <p:cNvPr id="31" name="Picture 30" descr="A table full of vegetables&#10;&#10;Description automatically generated">
            <a:extLst>
              <a:ext uri="{FF2B5EF4-FFF2-40B4-BE49-F238E27FC236}">
                <a16:creationId xmlns:a16="http://schemas.microsoft.com/office/drawing/2014/main" id="{B1246E2C-3C69-E938-1E81-4C43446845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2898" y="3229332"/>
            <a:ext cx="3034473" cy="1961431"/>
          </a:xfrm>
          <a:prstGeom prst="rect">
            <a:avLst/>
          </a:prstGeom>
        </p:spPr>
      </p:pic>
      <p:pic>
        <p:nvPicPr>
          <p:cNvPr id="33" name="Picture 32" descr="A group of people standing in a grass field&#10;&#10;Description automatically generated">
            <a:extLst>
              <a:ext uri="{FF2B5EF4-FFF2-40B4-BE49-F238E27FC236}">
                <a16:creationId xmlns:a16="http://schemas.microsoft.com/office/drawing/2014/main" id="{87E0D0EA-8F55-5705-A1AB-4440FDA273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58" y="1196809"/>
            <a:ext cx="2947874" cy="2032523"/>
          </a:xfrm>
          <a:prstGeom prst="rect">
            <a:avLst/>
          </a:prstGeom>
        </p:spPr>
      </p:pic>
      <p:pic>
        <p:nvPicPr>
          <p:cNvPr id="35" name="Picture 34" descr="A group of kids making crafts&#10;&#10;Description automatically generated">
            <a:extLst>
              <a:ext uri="{FF2B5EF4-FFF2-40B4-BE49-F238E27FC236}">
                <a16:creationId xmlns:a16="http://schemas.microsoft.com/office/drawing/2014/main" id="{03490423-1A25-0336-40AC-29FE0A0B53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4432" y="1184452"/>
            <a:ext cx="3242556" cy="2044880"/>
          </a:xfrm>
          <a:prstGeom prst="rect">
            <a:avLst/>
          </a:prstGeom>
        </p:spPr>
      </p:pic>
      <p:pic>
        <p:nvPicPr>
          <p:cNvPr id="37" name="Picture 36" descr="A group of people in a field&#10;&#10;Description automatically generated">
            <a:extLst>
              <a:ext uri="{FF2B5EF4-FFF2-40B4-BE49-F238E27FC236}">
                <a16:creationId xmlns:a16="http://schemas.microsoft.com/office/drawing/2014/main" id="{22838958-1ECC-8C0A-757C-A741283F7A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0513" y="5203760"/>
            <a:ext cx="2906942" cy="1641883"/>
          </a:xfrm>
          <a:prstGeom prst="rect">
            <a:avLst/>
          </a:prstGeom>
        </p:spPr>
      </p:pic>
    </p:spTree>
    <p:extLst>
      <p:ext uri="{BB962C8B-B14F-4D97-AF65-F5344CB8AC3E}">
        <p14:creationId xmlns:p14="http://schemas.microsoft.com/office/powerpoint/2010/main" val="3472486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  2024 Summer Highlights</a:t>
            </a:r>
            <a:endParaRPr lang="en-US" sz="6000" b="1">
              <a:solidFill>
                <a:prstClr val="white"/>
              </a:solidFill>
              <a:latin typeface="Calibri" panose="020F0502020204030204"/>
              <a:ea typeface="+mn-ea"/>
              <a:cs typeface="+mn-cs"/>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19" name="Picture 18" descr="A cart with fruits on it&#10;&#10;Description automatically generated">
            <a:extLst>
              <a:ext uri="{FF2B5EF4-FFF2-40B4-BE49-F238E27FC236}">
                <a16:creationId xmlns:a16="http://schemas.microsoft.com/office/drawing/2014/main" id="{52A7FFF6-8A92-6DB4-C228-8DA2105A9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57427" y="788671"/>
            <a:ext cx="2405694" cy="3355972"/>
          </a:xfrm>
          <a:prstGeom prst="rect">
            <a:avLst/>
          </a:prstGeom>
        </p:spPr>
      </p:pic>
      <p:pic>
        <p:nvPicPr>
          <p:cNvPr id="21" name="Picture 20" descr="A person in a kitchen&#10;&#10;Description automatically generated">
            <a:extLst>
              <a:ext uri="{FF2B5EF4-FFF2-40B4-BE49-F238E27FC236}">
                <a16:creationId xmlns:a16="http://schemas.microsoft.com/office/drawing/2014/main" id="{41822651-3747-A8C0-124B-7B695EB06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813" y="3772482"/>
            <a:ext cx="3355973" cy="2435135"/>
          </a:xfrm>
          <a:prstGeom prst="rect">
            <a:avLst/>
          </a:prstGeom>
        </p:spPr>
      </p:pic>
      <p:pic>
        <p:nvPicPr>
          <p:cNvPr id="23" name="Picture 22" descr="A yellow van with advertisement on it&#10;&#10;Description automatically generated">
            <a:extLst>
              <a:ext uri="{FF2B5EF4-FFF2-40B4-BE49-F238E27FC236}">
                <a16:creationId xmlns:a16="http://schemas.microsoft.com/office/drawing/2014/main" id="{7E4A790E-6EDF-3C3D-F936-B66D8B5962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800" y="3772482"/>
            <a:ext cx="3259930" cy="2446837"/>
          </a:xfrm>
          <a:prstGeom prst="rect">
            <a:avLst/>
          </a:prstGeom>
        </p:spPr>
      </p:pic>
      <p:pic>
        <p:nvPicPr>
          <p:cNvPr id="25" name="Picture 24" descr="A group of blue trays with different types of vegetables&#10;&#10;Description automatically generated">
            <a:extLst>
              <a:ext uri="{FF2B5EF4-FFF2-40B4-BE49-F238E27FC236}">
                <a16:creationId xmlns:a16="http://schemas.microsoft.com/office/drawing/2014/main" id="{7EE03487-4E3C-D6C8-974B-A98D8E60E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2812" y="1251069"/>
            <a:ext cx="3355974" cy="2435135"/>
          </a:xfrm>
          <a:prstGeom prst="rect">
            <a:avLst/>
          </a:prstGeom>
        </p:spPr>
      </p:pic>
    </p:spTree>
    <p:extLst>
      <p:ext uri="{BB962C8B-B14F-4D97-AF65-F5344CB8AC3E}">
        <p14:creationId xmlns:p14="http://schemas.microsoft.com/office/powerpoint/2010/main" val="147470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12357"/>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4000" b="1">
                <a:solidFill>
                  <a:prstClr val="white"/>
                </a:solidFill>
                <a:latin typeface="News Gothic MT"/>
                <a:ea typeface="+mn-ea"/>
                <a:cs typeface="+mn-cs"/>
              </a:rPr>
              <a:t>  2024 Summer Highlights</a:t>
            </a:r>
            <a:endParaRPr lang="en-US" sz="6000" b="1">
              <a:solidFill>
                <a:prstClr val="white"/>
              </a:solidFill>
              <a:latin typeface="Calibri" panose="020F0502020204030204"/>
              <a:ea typeface="+mn-ea"/>
              <a:cs typeface="+mn-cs"/>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05237" cy="1184452"/>
          </a:xfrm>
          <a:prstGeom prst="rect">
            <a:avLst/>
          </a:prstGeom>
        </p:spPr>
      </p:pic>
      <p:pic>
        <p:nvPicPr>
          <p:cNvPr id="3" name="Picture 2" descr="A group of girls writing on paper&#10;&#10;Description automatically generated">
            <a:extLst>
              <a:ext uri="{FF2B5EF4-FFF2-40B4-BE49-F238E27FC236}">
                <a16:creationId xmlns:a16="http://schemas.microsoft.com/office/drawing/2014/main" id="{F8E937BB-1FEE-B05F-74D8-98B337FC7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22" y="1670840"/>
            <a:ext cx="3833441" cy="3966633"/>
          </a:xfrm>
          <a:prstGeom prst="rect">
            <a:avLst/>
          </a:prstGeom>
        </p:spPr>
      </p:pic>
      <p:pic>
        <p:nvPicPr>
          <p:cNvPr id="11" name="Picture 10" descr="A group of people standing in a park&#10;&#10;Description automatically generated">
            <a:extLst>
              <a:ext uri="{FF2B5EF4-FFF2-40B4-BE49-F238E27FC236}">
                <a16:creationId xmlns:a16="http://schemas.microsoft.com/office/drawing/2014/main" id="{2EDC4988-2839-DE9E-145C-B6676B297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539" y="1670840"/>
            <a:ext cx="3994329" cy="3966632"/>
          </a:xfrm>
          <a:prstGeom prst="rect">
            <a:avLst/>
          </a:prstGeom>
        </p:spPr>
      </p:pic>
    </p:spTree>
    <p:extLst>
      <p:ext uri="{BB962C8B-B14F-4D97-AF65-F5344CB8AC3E}">
        <p14:creationId xmlns:p14="http://schemas.microsoft.com/office/powerpoint/2010/main" val="1297781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updated.pptx" id="{7AACCFFD-3A7F-4925-82DC-B3D12CDB35D2}" vid="{08279028-F3D5-4338-8CE1-0167750830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2dca953-9101-4c9b-a2e4-3634e38c5e7b">
      <Terms xmlns="http://schemas.microsoft.com/office/infopath/2007/PartnerControls"/>
    </lcf76f155ced4ddcb4097134ff3c332f>
    <TaxCatchAll xmlns="df06c8c9-9d69-4f99-9bcc-ac9b78c1ea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C81A4F8DBD34D8F572E58968BD50E" ma:contentTypeVersion="19" ma:contentTypeDescription="Create a new document." ma:contentTypeScope="" ma:versionID="c56501a7fe13c250327c26a2e9b96782">
  <xsd:schema xmlns:xsd="http://www.w3.org/2001/XMLSchema" xmlns:xs="http://www.w3.org/2001/XMLSchema" xmlns:p="http://schemas.microsoft.com/office/2006/metadata/properties" xmlns:ns2="f2dca953-9101-4c9b-a2e4-3634e38c5e7b" xmlns:ns3="df06c8c9-9d69-4f99-9bcc-ac9b78c1eaa5" targetNamespace="http://schemas.microsoft.com/office/2006/metadata/properties" ma:root="true" ma:fieldsID="eeb5d29aa4540ec9b9df1e72acf397c0" ns2:_="" ns3:_="">
    <xsd:import namespace="f2dca953-9101-4c9b-a2e4-3634e38c5e7b"/>
    <xsd:import namespace="df06c8c9-9d69-4f99-9bcc-ac9b78c1ea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dca953-9101-4c9b-a2e4-3634e38c5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00141d-80f0-4ca7-8ba9-0163cf3648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06c8c9-9d69-4f99-9bcc-ac9b78c1eaa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4df11b-4345-4863-96fd-c9a2de34e51a}" ma:internalName="TaxCatchAll" ma:showField="CatchAllData" ma:web="df06c8c9-9d69-4f99-9bcc-ac9b78c1ea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84F69-EB5C-43C9-8268-41903E8F33C1}">
  <ds:schemaRefs>
    <ds:schemaRef ds:uri="df06c8c9-9d69-4f99-9bcc-ac9b78c1eaa5"/>
    <ds:schemaRef ds:uri="f2dca953-9101-4c9b-a2e4-3634e38c5e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BBBFEF6-9090-4D21-A86C-87FD1244ACD1}">
  <ds:schemaRefs>
    <ds:schemaRef ds:uri="http://schemas.microsoft.com/sharepoint/v3/contenttype/forms"/>
  </ds:schemaRefs>
</ds:datastoreItem>
</file>

<file path=customXml/itemProps3.xml><?xml version="1.0" encoding="utf-8"?>
<ds:datastoreItem xmlns:ds="http://schemas.openxmlformats.org/officeDocument/2006/customXml" ds:itemID="{9FA3A86C-586F-4366-BF77-F07C3344A216}">
  <ds:schemaRefs>
    <ds:schemaRef ds:uri="df06c8c9-9d69-4f99-9bcc-ac9b78c1eaa5"/>
    <ds:schemaRef ds:uri="f2dca953-9101-4c9b-a2e4-3634e38c5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swirltemplate_updated</Template>
  <Application>Microsoft Office PowerPoint</Application>
  <PresentationFormat>On-screen Show (4:3)</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Delaware Summer Food Service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DDOE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All-Staff Connection</dc:title>
  <dc:creator>Moffett-Batty Angela</dc:creator>
  <cp:revision>1</cp:revision>
  <cp:lastPrinted>2025-02-04T20:01:01Z</cp:lastPrinted>
  <dcterms:created xsi:type="dcterms:W3CDTF">2018-08-03T14:54:22Z</dcterms:created>
  <dcterms:modified xsi:type="dcterms:W3CDTF">2025-02-19T14:41:36Z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0x01010086DC81A4F8DBD34D8F572E58968BD50E</vt:lpwstr>
  </property>
  <property fmtid="{D5CDD505-2E9C-101B-9397-08002B2CF9AE}" pid="3" name="MediaServiceImageTags">
    <vt:lpwstr/>
  </property>
</Properties>
</file>