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6"/>
  </p:notesMasterIdLst>
  <p:handoutMasterIdLst>
    <p:handoutMasterId r:id="rId57"/>
  </p:handoutMasterIdLst>
  <p:sldIdLst>
    <p:sldId id="256" r:id="rId5"/>
    <p:sldId id="362" r:id="rId6"/>
    <p:sldId id="363" r:id="rId7"/>
    <p:sldId id="367" r:id="rId8"/>
    <p:sldId id="359" r:id="rId9"/>
    <p:sldId id="360" r:id="rId10"/>
    <p:sldId id="361" r:id="rId11"/>
    <p:sldId id="398" r:id="rId12"/>
    <p:sldId id="351" r:id="rId13"/>
    <p:sldId id="416" r:id="rId14"/>
    <p:sldId id="352" r:id="rId15"/>
    <p:sldId id="354" r:id="rId16"/>
    <p:sldId id="355" r:id="rId17"/>
    <p:sldId id="358" r:id="rId18"/>
    <p:sldId id="368" r:id="rId19"/>
    <p:sldId id="365" r:id="rId20"/>
    <p:sldId id="417" r:id="rId21"/>
    <p:sldId id="400" r:id="rId22"/>
    <p:sldId id="401" r:id="rId23"/>
    <p:sldId id="418" r:id="rId24"/>
    <p:sldId id="403" r:id="rId25"/>
    <p:sldId id="404" r:id="rId26"/>
    <p:sldId id="405" r:id="rId27"/>
    <p:sldId id="406" r:id="rId28"/>
    <p:sldId id="407" r:id="rId29"/>
    <p:sldId id="411" r:id="rId30"/>
    <p:sldId id="409" r:id="rId31"/>
    <p:sldId id="410" r:id="rId32"/>
    <p:sldId id="415"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413" r:id="rId52"/>
    <p:sldId id="397" r:id="rId53"/>
    <p:sldId id="369" r:id="rId54"/>
    <p:sldId id="364" r:id="rId5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D5629D-3BE3-46AF-A40D-7AC8DD017CAC}">
          <p14:sldIdLst>
            <p14:sldId id="256"/>
            <p14:sldId id="362"/>
            <p14:sldId id="363"/>
            <p14:sldId id="367"/>
            <p14:sldId id="359"/>
            <p14:sldId id="360"/>
            <p14:sldId id="361"/>
            <p14:sldId id="398"/>
            <p14:sldId id="351"/>
            <p14:sldId id="416"/>
            <p14:sldId id="352"/>
            <p14:sldId id="354"/>
            <p14:sldId id="355"/>
            <p14:sldId id="358"/>
            <p14:sldId id="368"/>
            <p14:sldId id="365"/>
            <p14:sldId id="417"/>
            <p14:sldId id="400"/>
            <p14:sldId id="401"/>
            <p14:sldId id="418"/>
            <p14:sldId id="403"/>
            <p14:sldId id="404"/>
            <p14:sldId id="405"/>
            <p14:sldId id="406"/>
            <p14:sldId id="407"/>
            <p14:sldId id="411"/>
            <p14:sldId id="409"/>
            <p14:sldId id="410"/>
          </p14:sldIdLst>
        </p14:section>
        <p14:section name="Untitled Section" id="{838769E8-FAE9-4C0F-B5D9-70DE681577C8}">
          <p14:sldIdLst>
            <p14:sldId id="415"/>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413"/>
            <p14:sldId id="397"/>
            <p14:sldId id="369"/>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EF"/>
    <a:srgbClr val="996633"/>
    <a:srgbClr val="9900CC"/>
    <a:srgbClr val="80008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9036" autoAdjust="0"/>
  </p:normalViewPr>
  <p:slideViewPr>
    <p:cSldViewPr snapToGrid="0" snapToObjects="1">
      <p:cViewPr varScale="1">
        <p:scale>
          <a:sx n="72" d="100"/>
          <a:sy n="72" d="100"/>
        </p:scale>
        <p:origin x="2244" y="7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515" tIns="46757" rIns="93515" bIns="46757" rtlCol="0"/>
          <a:lstStyle>
            <a:lvl1pPr algn="l">
              <a:defRPr sz="13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515" tIns="46757" rIns="93515" bIns="46757" rtlCol="0"/>
          <a:lstStyle>
            <a:lvl1pPr algn="r">
              <a:defRPr sz="1300"/>
            </a:lvl1pPr>
          </a:lstStyle>
          <a:p>
            <a:fld id="{140D3497-B044-3D45-A76E-E37B6A053D96}" type="datetimeFigureOut">
              <a:rPr lang="en-US" smtClean="0"/>
              <a:pPr/>
              <a:t>9/20/2024</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515" tIns="46757" rIns="93515" bIns="46757"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515" tIns="46757" rIns="93515" bIns="46757" rtlCol="0" anchor="b"/>
          <a:lstStyle>
            <a:lvl1pPr algn="r">
              <a:defRPr sz="1300"/>
            </a:lvl1pPr>
          </a:lstStyle>
          <a:p>
            <a:fld id="{4E33ED5C-B6B3-744B-8D69-D5C97B7797E3}" type="slidenum">
              <a:rPr lang="en-US" smtClean="0"/>
              <a:pPr/>
              <a:t>‹#›</a:t>
            </a:fld>
            <a:endParaRPr lang="en-US"/>
          </a:p>
        </p:txBody>
      </p:sp>
    </p:spTree>
    <p:extLst>
      <p:ext uri="{BB962C8B-B14F-4D97-AF65-F5344CB8AC3E}">
        <p14:creationId xmlns:p14="http://schemas.microsoft.com/office/powerpoint/2010/main" val="3816168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515" tIns="46757" rIns="93515" bIns="46757" rtlCol="0"/>
          <a:lstStyle>
            <a:lvl1pPr algn="l">
              <a:defRPr sz="13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515" tIns="46757" rIns="93515" bIns="46757" rtlCol="0"/>
          <a:lstStyle>
            <a:lvl1pPr algn="r">
              <a:defRPr sz="1300"/>
            </a:lvl1pPr>
          </a:lstStyle>
          <a:p>
            <a:fld id="{E0DF088B-B89C-FF48-AC2D-69152CF60AE9}" type="datetimeFigureOut">
              <a:rPr lang="en-US" smtClean="0"/>
              <a:pPr/>
              <a:t>9/20/2024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15" tIns="46757" rIns="93515" bIns="4675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515" tIns="46757" rIns="93515" bIns="467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515" tIns="46757" rIns="93515" bIns="46757"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515" tIns="46757" rIns="93515" bIns="46757" rtlCol="0" anchor="b"/>
          <a:lstStyle>
            <a:lvl1pPr algn="r">
              <a:defRPr sz="1300"/>
            </a:lvl1pPr>
          </a:lstStyle>
          <a:p>
            <a:fld id="{F0EEB79D-4C5B-084F-98C8-C24C85087C85}" type="slidenum">
              <a:rPr lang="en-US" smtClean="0"/>
              <a:pPr/>
              <a:t>‹#›</a:t>
            </a:fld>
            <a:endParaRPr lang="en-US"/>
          </a:p>
        </p:txBody>
      </p:sp>
    </p:spTree>
    <p:extLst>
      <p:ext uri="{BB962C8B-B14F-4D97-AF65-F5344CB8AC3E}">
        <p14:creationId xmlns:p14="http://schemas.microsoft.com/office/powerpoint/2010/main" val="17081349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DD49F-8664-4991-B352-1723F0A87323}" type="slidenum">
              <a:rPr lang="en-US" smtClean="0"/>
              <a:t>1</a:t>
            </a:fld>
            <a:endParaRPr lang="en-US"/>
          </a:p>
        </p:txBody>
      </p:sp>
    </p:spTree>
    <p:extLst>
      <p:ext uri="{BB962C8B-B14F-4D97-AF65-F5344CB8AC3E}">
        <p14:creationId xmlns:p14="http://schemas.microsoft.com/office/powerpoint/2010/main" val="254693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2</a:t>
            </a:fld>
            <a:endParaRPr lang="en-US"/>
          </a:p>
        </p:txBody>
      </p:sp>
    </p:spTree>
    <p:extLst>
      <p:ext uri="{BB962C8B-B14F-4D97-AF65-F5344CB8AC3E}">
        <p14:creationId xmlns:p14="http://schemas.microsoft.com/office/powerpoint/2010/main" val="5285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Sussex County provided the ability to enact VSA by action of Sussex County Council.</a:t>
            </a:r>
          </a:p>
        </p:txBody>
      </p:sp>
      <p:sp>
        <p:nvSpPr>
          <p:cNvPr id="4" name="Slide Number Placeholder 3"/>
          <p:cNvSpPr>
            <a:spLocks noGrp="1"/>
          </p:cNvSpPr>
          <p:nvPr>
            <p:ph type="sldNum" sz="quarter" idx="10"/>
          </p:nvPr>
        </p:nvSpPr>
        <p:spPr/>
        <p:txBody>
          <a:bodyPr/>
          <a:lstStyle/>
          <a:p>
            <a:fld id="{F0EEB79D-4C5B-084F-98C8-C24C85087C85}" type="slidenum">
              <a:rPr lang="en-US" smtClean="0"/>
              <a:pPr/>
              <a:t>5</a:t>
            </a:fld>
            <a:endParaRPr lang="en-US"/>
          </a:p>
        </p:txBody>
      </p:sp>
    </p:spTree>
    <p:extLst>
      <p:ext uri="{BB962C8B-B14F-4D97-AF65-F5344CB8AC3E}">
        <p14:creationId xmlns:p14="http://schemas.microsoft.com/office/powerpoint/2010/main" val="138839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pPr>
            <a:endParaRPr lang="en-US" dirty="0">
              <a:latin typeface="Arial" charset="0"/>
            </a:endParaRPr>
          </a:p>
        </p:txBody>
      </p:sp>
      <p:sp>
        <p:nvSpPr>
          <p:cNvPr id="4" name="Slide Number Placeholder 3"/>
          <p:cNvSpPr>
            <a:spLocks noGrp="1"/>
          </p:cNvSpPr>
          <p:nvPr>
            <p:ph type="sldNum" sz="quarter" idx="10"/>
          </p:nvPr>
        </p:nvSpPr>
        <p:spPr/>
        <p:txBody>
          <a:bodyPr/>
          <a:lstStyle/>
          <a:p>
            <a:fld id="{F0EEB79D-4C5B-084F-98C8-C24C85087C85}" type="slidenum">
              <a:rPr lang="en-US" smtClean="0"/>
              <a:pPr/>
              <a:t>9</a:t>
            </a:fld>
            <a:endParaRPr lang="en-US"/>
          </a:p>
        </p:txBody>
      </p:sp>
    </p:spTree>
    <p:extLst>
      <p:ext uri="{BB962C8B-B14F-4D97-AF65-F5344CB8AC3E}">
        <p14:creationId xmlns:p14="http://schemas.microsoft.com/office/powerpoint/2010/main" val="300604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pPr>
            <a:endParaRPr lang="en-US" dirty="0">
              <a:latin typeface="Arial" charset="0"/>
            </a:endParaRPr>
          </a:p>
        </p:txBody>
      </p:sp>
      <p:sp>
        <p:nvSpPr>
          <p:cNvPr id="4" name="Slide Number Placeholder 3"/>
          <p:cNvSpPr>
            <a:spLocks noGrp="1"/>
          </p:cNvSpPr>
          <p:nvPr>
            <p:ph type="sldNum" sz="quarter" idx="10"/>
          </p:nvPr>
        </p:nvSpPr>
        <p:spPr/>
        <p:txBody>
          <a:bodyPr/>
          <a:lstStyle/>
          <a:p>
            <a:fld id="{F0EEB79D-4C5B-084F-98C8-C24C85087C85}" type="slidenum">
              <a:rPr lang="en-US" smtClean="0"/>
              <a:pPr/>
              <a:t>10</a:t>
            </a:fld>
            <a:endParaRPr lang="en-US"/>
          </a:p>
        </p:txBody>
      </p:sp>
    </p:spTree>
    <p:extLst>
      <p:ext uri="{BB962C8B-B14F-4D97-AF65-F5344CB8AC3E}">
        <p14:creationId xmlns:p14="http://schemas.microsoft.com/office/powerpoint/2010/main" val="156234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pPr>
            <a:endParaRPr lang="en-US" dirty="0">
              <a:latin typeface="Arial" charset="0"/>
            </a:endParaRPr>
          </a:p>
        </p:txBody>
      </p:sp>
      <p:sp>
        <p:nvSpPr>
          <p:cNvPr id="4" name="Slide Number Placeholder 3"/>
          <p:cNvSpPr>
            <a:spLocks noGrp="1"/>
          </p:cNvSpPr>
          <p:nvPr>
            <p:ph type="sldNum" sz="quarter" idx="10"/>
          </p:nvPr>
        </p:nvSpPr>
        <p:spPr/>
        <p:txBody>
          <a:bodyPr/>
          <a:lstStyle/>
          <a:p>
            <a:fld id="{F0EEB79D-4C5B-084F-98C8-C24C85087C85}" type="slidenum">
              <a:rPr lang="en-US" smtClean="0"/>
              <a:pPr/>
              <a:t>11</a:t>
            </a:fld>
            <a:endParaRPr lang="en-US"/>
          </a:p>
        </p:txBody>
      </p:sp>
    </p:spTree>
    <p:extLst>
      <p:ext uri="{BB962C8B-B14F-4D97-AF65-F5344CB8AC3E}">
        <p14:creationId xmlns:p14="http://schemas.microsoft.com/office/powerpoint/2010/main" val="300402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Priority 1 - </a:t>
            </a:r>
            <a:r>
              <a:rPr lang="en-US" dirty="0">
                <a:latin typeface="Calibri" panose="020F0502020204030204" pitchFamily="34" charset="0"/>
                <a:ea typeface="Times New Roman" panose="02020603050405020304" pitchFamily="18" charset="0"/>
              </a:rPr>
              <a:t>Projects intended to address documented patterns of continued student population growth</a:t>
            </a:r>
            <a:endParaRPr lang="en-US" sz="1500" dirty="0"/>
          </a:p>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12</a:t>
            </a:fld>
            <a:endParaRPr lang="en-US"/>
          </a:p>
        </p:txBody>
      </p:sp>
    </p:spTree>
    <p:extLst>
      <p:ext uri="{BB962C8B-B14F-4D97-AF65-F5344CB8AC3E}">
        <p14:creationId xmlns:p14="http://schemas.microsoft.com/office/powerpoint/2010/main" val="378861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Calibri" panose="020F0502020204030204" pitchFamily="34" charset="0"/>
                <a:ea typeface="Calibri" panose="020F0502020204030204" pitchFamily="34" charset="0"/>
              </a:rPr>
              <a:t>Over the past several years, there has been significant increases in costs which was adjusted in the increases in per square foot construction rates for school projects in the last several years.  </a:t>
            </a:r>
          </a:p>
          <a:p>
            <a:r>
              <a:rPr lang="en-US" sz="1700" dirty="0">
                <a:latin typeface="Calibri" panose="020F0502020204030204" pitchFamily="34" charset="0"/>
                <a:ea typeface="Calibri" panose="020F0502020204030204" pitchFamily="34" charset="0"/>
              </a:rPr>
              <a:t> </a:t>
            </a:r>
          </a:p>
          <a:p>
            <a:r>
              <a:rPr lang="en-US" sz="1700" dirty="0">
                <a:latin typeface="Calibri" panose="020F0502020204030204" pitchFamily="34" charset="0"/>
                <a:ea typeface="Calibri" panose="020F0502020204030204" pitchFamily="34" charset="0"/>
              </a:rPr>
              <a:t>However, the PPI trends of the last year have reflected a leveling of the rates and the last few months have shown a slight decline in the PPI.  With that in mind, DOE will hold the construction rates steady at the level established for FY25 CN applications which was a 20% increase over FY24 rates.  This provides a stable path forward while also ensuring that we are providing sufficient funding as the rate will remain stable despite decreases in the PPI data over the last several months.</a:t>
            </a:r>
          </a:p>
          <a:p>
            <a:endParaRPr lang="en-US" dirty="0"/>
          </a:p>
        </p:txBody>
      </p:sp>
      <p:sp>
        <p:nvSpPr>
          <p:cNvPr id="4" name="Slide Number Placeholder 3"/>
          <p:cNvSpPr>
            <a:spLocks noGrp="1"/>
          </p:cNvSpPr>
          <p:nvPr>
            <p:ph type="sldNum" sz="quarter" idx="10"/>
          </p:nvPr>
        </p:nvSpPr>
        <p:spPr/>
        <p:txBody>
          <a:bodyPr/>
          <a:lstStyle/>
          <a:p>
            <a:fld id="{F0EEB79D-4C5B-084F-98C8-C24C85087C85}" type="slidenum">
              <a:rPr lang="en-US" smtClean="0"/>
              <a:pPr/>
              <a:t>13</a:t>
            </a:fld>
            <a:endParaRPr lang="en-US"/>
          </a:p>
        </p:txBody>
      </p:sp>
    </p:spTree>
    <p:extLst>
      <p:ext uri="{BB962C8B-B14F-4D97-AF65-F5344CB8AC3E}">
        <p14:creationId xmlns:p14="http://schemas.microsoft.com/office/powerpoint/2010/main" val="143506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21127"/>
            <a:ext cx="9144000" cy="1647955"/>
          </a:xfrm>
        </p:spPr>
        <p:txBody>
          <a:bodyPr anchor="b"/>
          <a:lstStyle/>
          <a:p>
            <a:r>
              <a:rPr lang="en-US" dirty="0"/>
              <a:t>Click to edit Master title style</a:t>
            </a:r>
          </a:p>
        </p:txBody>
      </p:sp>
      <p:sp>
        <p:nvSpPr>
          <p:cNvPr id="3" name="Subtitle 2"/>
          <p:cNvSpPr>
            <a:spLocks noGrp="1"/>
          </p:cNvSpPr>
          <p:nvPr>
            <p:ph type="subTitle" idx="1"/>
          </p:nvPr>
        </p:nvSpPr>
        <p:spPr>
          <a:xfrm>
            <a:off x="0" y="3869083"/>
            <a:ext cx="9144000" cy="1411152"/>
          </a:xfrm>
        </p:spPr>
        <p:txBody>
          <a:bodyPr anchor="t"/>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7" name="Group 6"/>
          <p:cNvGrpSpPr/>
          <p:nvPr userDrawn="1"/>
        </p:nvGrpSpPr>
        <p:grpSpPr>
          <a:xfrm>
            <a:off x="0" y="0"/>
            <a:ext cx="9144000" cy="534832"/>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descr="ddo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78448" y="5924871"/>
            <a:ext cx="2608191" cy="866840"/>
          </a:xfrm>
          <a:prstGeom prst="rect">
            <a:avLst/>
          </a:prstGeom>
        </p:spPr>
      </p:pic>
      <p:grpSp>
        <p:nvGrpSpPr>
          <p:cNvPr id="13" name="Group 12"/>
          <p:cNvGrpSpPr/>
          <p:nvPr userDrawn="1"/>
        </p:nvGrpSpPr>
        <p:grpSpPr>
          <a:xfrm>
            <a:off x="0" y="5280235"/>
            <a:ext cx="9144000" cy="534832"/>
            <a:chOff x="0" y="5981700"/>
            <a:chExt cx="9144000" cy="72739"/>
          </a:xfrm>
        </p:grpSpPr>
        <p:sp>
          <p:nvSpPr>
            <p:cNvPr id="14" name="Rectangle 13"/>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early1.jpg"/>
          <p:cNvPicPr>
            <a:picLocks noChangeAspect="1"/>
          </p:cNvPicPr>
          <p:nvPr userDrawn="1"/>
        </p:nvPicPr>
        <p:blipFill>
          <a:blip r:embed="rId3"/>
          <a:srcRect l="5959" t="11585" b="5626"/>
          <a:stretch>
            <a:fillRect/>
          </a:stretch>
        </p:blipFill>
        <p:spPr>
          <a:xfrm>
            <a:off x="0" y="534833"/>
            <a:ext cx="2280309" cy="1686293"/>
          </a:xfrm>
          <a:prstGeom prst="rect">
            <a:avLst/>
          </a:prstGeom>
        </p:spPr>
      </p:pic>
      <p:pic>
        <p:nvPicPr>
          <p:cNvPr id="19" name="Picture 1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76735" y="534832"/>
            <a:ext cx="2288089" cy="1686295"/>
          </a:xfrm>
          <a:prstGeom prst="rect">
            <a:avLst/>
          </a:prstGeom>
        </p:spPr>
      </p:pic>
      <p:pic>
        <p:nvPicPr>
          <p:cNvPr id="20" name="Picture 19" descr="2013.34.jp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51807" y="534832"/>
            <a:ext cx="2296426" cy="1686295"/>
          </a:xfrm>
          <a:prstGeom prst="rect">
            <a:avLst/>
          </a:prstGeom>
        </p:spPr>
      </p:pic>
      <p:pic>
        <p:nvPicPr>
          <p:cNvPr id="21" name="Picture 2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80309" y="534833"/>
            <a:ext cx="2296426" cy="1686293"/>
          </a:xfrm>
          <a:prstGeom prst="rect">
            <a:avLst/>
          </a:prstGeom>
        </p:spPr>
      </p:pic>
    </p:spTree>
    <p:extLst>
      <p:ext uri="{BB962C8B-B14F-4D97-AF65-F5344CB8AC3E}">
        <p14:creationId xmlns:p14="http://schemas.microsoft.com/office/powerpoint/2010/main" val="306785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29460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 y="1762016"/>
            <a:ext cx="9143639" cy="2096269"/>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360" y="306643"/>
            <a:ext cx="9143639" cy="1455373"/>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grpSp>
        <p:nvGrpSpPr>
          <p:cNvPr id="12" name="Group 11"/>
          <p:cNvGrpSpPr/>
          <p:nvPr userDrawn="1"/>
        </p:nvGrpSpPr>
        <p:grpSpPr>
          <a:xfrm>
            <a:off x="0" y="5544579"/>
            <a:ext cx="9144000" cy="358602"/>
            <a:chOff x="0" y="5981700"/>
            <a:chExt cx="9144000" cy="72739"/>
          </a:xfrm>
        </p:grpSpPr>
        <p:sp>
          <p:nvSpPr>
            <p:cNvPr id="13" name="Rectangle 12"/>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ddo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41108" y="6132728"/>
            <a:ext cx="1861783" cy="618769"/>
          </a:xfrm>
          <a:prstGeom prst="rect">
            <a:avLst/>
          </a:prstGeom>
        </p:spPr>
      </p:pic>
      <p:grpSp>
        <p:nvGrpSpPr>
          <p:cNvPr id="18" name="Group 17"/>
          <p:cNvGrpSpPr/>
          <p:nvPr userDrawn="1"/>
        </p:nvGrpSpPr>
        <p:grpSpPr>
          <a:xfrm>
            <a:off x="0" y="0"/>
            <a:ext cx="9144000" cy="358602"/>
            <a:chOff x="0" y="5981700"/>
            <a:chExt cx="9144000" cy="72739"/>
          </a:xfrm>
        </p:grpSpPr>
        <p:sp>
          <p:nvSpPr>
            <p:cNvPr id="19" name="Rectangle 18"/>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0" y="3858284"/>
            <a:ext cx="2279949" cy="1686295"/>
          </a:xfrm>
          <a:prstGeom prst="rect">
            <a:avLst/>
          </a:prstGeom>
        </p:spPr>
      </p:pic>
      <p:pic>
        <p:nvPicPr>
          <p:cNvPr id="24" name="Picture 2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862735" y="3858284"/>
            <a:ext cx="2281265" cy="1697703"/>
          </a:xfrm>
          <a:prstGeom prst="rect">
            <a:avLst/>
          </a:prstGeom>
        </p:spPr>
      </p:pic>
      <p:pic>
        <p:nvPicPr>
          <p:cNvPr id="25" name="Picture 2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76736" y="3858285"/>
            <a:ext cx="2285999" cy="1686293"/>
          </a:xfrm>
          <a:prstGeom prst="rect">
            <a:avLst/>
          </a:prstGeom>
        </p:spPr>
      </p:pic>
      <p:pic>
        <p:nvPicPr>
          <p:cNvPr id="26" name="Picture 2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80309" y="3858285"/>
            <a:ext cx="2296426" cy="1686294"/>
          </a:xfrm>
          <a:prstGeom prst="rect">
            <a:avLst/>
          </a:prstGeom>
        </p:spPr>
      </p:pic>
    </p:spTree>
    <p:extLst>
      <p:ext uri="{BB962C8B-B14F-4D97-AF65-F5344CB8AC3E}">
        <p14:creationId xmlns:p14="http://schemas.microsoft.com/office/powerpoint/2010/main" val="201822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188904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486835"/>
            <a:ext cx="5562600" cy="365125"/>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04340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582780" y="6486835"/>
            <a:ext cx="5437020" cy="365125"/>
          </a:xfrm>
        </p:spPr>
        <p:txBody>
          <a:bodyPr/>
          <a:lstStyle/>
          <a:p>
            <a:endParaRPr lang="en-US" dirty="0"/>
          </a:p>
        </p:txBody>
      </p:sp>
      <p:sp>
        <p:nvSpPr>
          <p:cNvPr id="5" name="Slide Number Placeholder 4"/>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385003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8AA309-8C80-B544-8D0C-6E2421A4D394}" type="slidenum">
              <a:rPr lang="en-US" smtClean="0"/>
              <a:pPr/>
              <a:t>‹#›</a:t>
            </a:fld>
            <a:endParaRPr lang="en-US"/>
          </a:p>
        </p:txBody>
      </p:sp>
    </p:spTree>
    <p:extLst>
      <p:ext uri="{BB962C8B-B14F-4D97-AF65-F5344CB8AC3E}">
        <p14:creationId xmlns:p14="http://schemas.microsoft.com/office/powerpoint/2010/main" val="419139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56630"/>
            <a:ext cx="8229600" cy="48282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86835"/>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48683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8683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8AA309-8C80-B544-8D0C-6E2421A4D394}" type="slidenum">
              <a:rPr lang="en-US" smtClean="0"/>
              <a:pPr/>
              <a:t>‹#›</a:t>
            </a:fld>
            <a:endParaRPr lang="en-US" dirty="0"/>
          </a:p>
        </p:txBody>
      </p:sp>
      <p:grpSp>
        <p:nvGrpSpPr>
          <p:cNvPr id="12" name="Group 11"/>
          <p:cNvGrpSpPr/>
          <p:nvPr userDrawn="1"/>
        </p:nvGrpSpPr>
        <p:grpSpPr>
          <a:xfrm>
            <a:off x="0" y="6416650"/>
            <a:ext cx="9144000" cy="72739"/>
            <a:chOff x="0" y="5981700"/>
            <a:chExt cx="9144000" cy="72739"/>
          </a:xfrm>
        </p:grpSpPr>
        <p:sp>
          <p:nvSpPr>
            <p:cNvPr id="8" name="Rectangle 7"/>
            <p:cNvSpPr/>
            <p:nvPr userDrawn="1"/>
          </p:nvSpPr>
          <p:spPr>
            <a:xfrm>
              <a:off x="0" y="5981700"/>
              <a:ext cx="2286000" cy="727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0" y="5981700"/>
              <a:ext cx="2286000" cy="727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4572000" y="5981700"/>
              <a:ext cx="2286000" cy="727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858000" y="5981700"/>
              <a:ext cx="2286000" cy="7273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510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457200" rtl="0" eaLnBrk="1" latinLnBrk="0" hangingPunct="1">
        <a:spcBef>
          <a:spcPct val="0"/>
        </a:spcBef>
        <a:buNone/>
        <a:defRPr sz="4000" b="1" i="0" kern="1200">
          <a:solidFill>
            <a:schemeClr val="bg1"/>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Jamie.mack@doe.k12.de.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egis.delaware.gov/BillDetail?LegislationId=2640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k12.de.us/cms/lib/DE01922744/Centricity/Domain/511/Technical%20Assistance%20Manual%20FINAL%207-18-17.pdf" TargetMode="External"/><Relationship Id="rId2" Type="http://schemas.openxmlformats.org/officeDocument/2006/relationships/hyperlink" Target="https://dfm.delaware.gov/profsrv/revapp.s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legis.delaware.gov/SessionLaws/Chapter?id=15327" TargetMode="External"/><Relationship Id="rId2" Type="http://schemas.openxmlformats.org/officeDocument/2006/relationships/hyperlink" Target="https://dema.delaware.gov/safety/school/contentFolder/pdfs/HB49%20Checklist.pdf" TargetMode="Externa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6.png"/><Relationship Id="rId4" Type="http://schemas.openxmlformats.org/officeDocument/2006/relationships/hyperlink" Target="https://delcode.delaware.gov/title14/c023/index.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fm.delaware.gov/profsrv/revapp.shtml" TargetMode="External"/><Relationship Id="rId2" Type="http://schemas.openxmlformats.org/officeDocument/2006/relationships/hyperlink" Target="https://dema.delaware.gov/safety/school/contentFolder/pdfs/SAMPLE%20HB49%20Approval.pdf?cache=1621260052908"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amie.mack@doe.k12.de.us" TargetMode="External"/><Relationship Id="rId7" Type="http://schemas.openxmlformats.org/officeDocument/2006/relationships/image" Target="../media/image16.png"/><Relationship Id="rId2" Type="http://schemas.openxmlformats.org/officeDocument/2006/relationships/hyperlink" Target="mailto:Jennifer.Carlson@doe.k12.de.us" TargetMode="External"/><Relationship Id="rId1" Type="http://schemas.openxmlformats.org/officeDocument/2006/relationships/slideLayout" Target="../slideLayouts/slideLayout2.xml"/><Relationship Id="rId6" Type="http://schemas.openxmlformats.org/officeDocument/2006/relationships/hyperlink" Target="mailto:Douglas.Scheer@delaware.gov" TargetMode="External"/><Relationship Id="rId5" Type="http://schemas.openxmlformats.org/officeDocument/2006/relationships/hyperlink" Target="mailto:Nicole.Shuler@delaware.gov" TargetMode="External"/><Relationship Id="rId4" Type="http://schemas.openxmlformats.org/officeDocument/2006/relationships/hyperlink" Target="mailto:David.Edgell@delaware.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ateplanning.delaware.gov/strategi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ateplanning.delaware.gov/" TargetMode="External"/><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hyperlink" Target="http://stateplanning.delaware.gov/" TargetMode="External"/><Relationship Id="rId2" Type="http://schemas.openxmlformats.org/officeDocument/2006/relationships/hyperlink" Target="mailto:David.Edgell@delaware.gov" TargetMode="Externa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Masks Required in Delaware Schools for All Students, Teachers – NBC10  Philadelph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116" r="7060"/>
          <a:stretch/>
        </p:blipFill>
        <p:spPr bwMode="auto">
          <a:xfrm>
            <a:off x="1528011" y="369216"/>
            <a:ext cx="2319792" cy="18688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hristina district first in Delaware to announce 2021-22 mask polic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159" t="18279" r="23328"/>
          <a:stretch/>
        </p:blipFill>
        <p:spPr bwMode="auto">
          <a:xfrm>
            <a:off x="5464345" y="339480"/>
            <a:ext cx="1891332" cy="20393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89" y="5424168"/>
            <a:ext cx="9144000" cy="271346"/>
            <a:chOff x="0" y="2409092"/>
            <a:chExt cx="9144000" cy="685800"/>
          </a:xfrm>
        </p:grpSpPr>
        <p:sp>
          <p:nvSpPr>
            <p:cNvPr id="5" name="Rectangle 4"/>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7" y="25055"/>
            <a:ext cx="1828009" cy="2263019"/>
          </a:xfrm>
          <a:prstGeom prst="rect">
            <a:avLst/>
          </a:prstGeom>
        </p:spPr>
      </p:pic>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3591764" y="387223"/>
            <a:ext cx="1958894" cy="1828800"/>
          </a:xfrm>
          <a:prstGeom prst="rect">
            <a:avLst/>
          </a:prstGeom>
        </p:spPr>
      </p:pic>
      <p:pic>
        <p:nvPicPr>
          <p:cNvPr id="26" name="Picture 2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15200" y="368433"/>
            <a:ext cx="1828800" cy="1910765"/>
          </a:xfrm>
          <a:prstGeom prst="rect">
            <a:avLst/>
          </a:prstGeom>
        </p:spPr>
      </p:pic>
      <p:grpSp>
        <p:nvGrpSpPr>
          <p:cNvPr id="10" name="Group 9"/>
          <p:cNvGrpSpPr/>
          <p:nvPr/>
        </p:nvGrpSpPr>
        <p:grpSpPr>
          <a:xfrm>
            <a:off x="0" y="0"/>
            <a:ext cx="9144000" cy="379849"/>
            <a:chOff x="0" y="2409092"/>
            <a:chExt cx="9144000" cy="685800"/>
          </a:xfrm>
        </p:grpSpPr>
        <p:sp>
          <p:nvSpPr>
            <p:cNvPr id="11" name="Rectangle 10"/>
            <p:cNvSpPr/>
            <p:nvPr/>
          </p:nvSpPr>
          <p:spPr>
            <a:xfrm>
              <a:off x="0" y="2409092"/>
              <a:ext cx="1828800" cy="685800"/>
            </a:xfrm>
            <a:prstGeom prst="rect">
              <a:avLst/>
            </a:prstGeom>
            <a:solidFill>
              <a:srgbClr val="14B4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828800" y="2409092"/>
              <a:ext cx="1828800" cy="685800"/>
            </a:xfrm>
            <a:prstGeom prst="rect">
              <a:avLst/>
            </a:prstGeom>
            <a:solidFill>
              <a:srgbClr val="2040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p:cNvSpPr/>
            <p:nvPr/>
          </p:nvSpPr>
          <p:spPr>
            <a:xfrm>
              <a:off x="3657600" y="2409092"/>
              <a:ext cx="1828800" cy="685800"/>
            </a:xfrm>
            <a:prstGeom prst="rect">
              <a:avLst/>
            </a:prstGeom>
            <a:solidFill>
              <a:srgbClr val="0BA1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5486400" y="2409092"/>
              <a:ext cx="1828800" cy="685800"/>
            </a:xfrm>
            <a:prstGeom prst="rect">
              <a:avLst/>
            </a:prstGeom>
            <a:solidFill>
              <a:srgbClr val="F26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p:cNvSpPr/>
            <p:nvPr/>
          </p:nvSpPr>
          <p:spPr>
            <a:xfrm>
              <a:off x="7315200" y="2409092"/>
              <a:ext cx="1828800" cy="685800"/>
            </a:xfrm>
            <a:prstGeom prst="rect">
              <a:avLst/>
            </a:prstGeom>
            <a:solidFill>
              <a:srgbClr val="F9B81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2" name="Title 1"/>
          <p:cNvSpPr>
            <a:spLocks noGrp="1"/>
          </p:cNvSpPr>
          <p:nvPr>
            <p:ph type="ctrTitle" idx="4294967295"/>
          </p:nvPr>
        </p:nvSpPr>
        <p:spPr>
          <a:xfrm>
            <a:off x="0" y="2220913"/>
            <a:ext cx="9144000" cy="1647825"/>
          </a:xfrm>
          <a:solidFill>
            <a:srgbClr val="1F497D"/>
          </a:solidFill>
        </p:spPr>
        <p:txBody>
          <a:bodyPr>
            <a:normAutofit/>
          </a:bodyPr>
          <a:lstStyle/>
          <a:p>
            <a:r>
              <a:rPr lang="en-US" sz="4500" b="1" dirty="0">
                <a:solidFill>
                  <a:schemeClr val="bg1"/>
                </a:solidFill>
                <a:latin typeface="Calibri Light" panose="020F0302020204030204" pitchFamily="34" charset="0"/>
                <a:cs typeface="Calibri Light" panose="020F0302020204030204" pitchFamily="34" charset="0"/>
              </a:rPr>
              <a:t>Certificate of Necessity</a:t>
            </a:r>
            <a:br>
              <a:rPr lang="en-US" sz="4500" b="1" dirty="0">
                <a:solidFill>
                  <a:schemeClr val="bg1"/>
                </a:solidFill>
                <a:latin typeface="Calibri Light" panose="020F0302020204030204" pitchFamily="34" charset="0"/>
                <a:cs typeface="Calibri Light" panose="020F0302020204030204" pitchFamily="34" charset="0"/>
              </a:rPr>
            </a:br>
            <a:r>
              <a:rPr lang="en-US" sz="4500" b="1" dirty="0">
                <a:solidFill>
                  <a:schemeClr val="bg1"/>
                </a:solidFill>
                <a:latin typeface="Calibri Light" panose="020F0302020204030204" pitchFamily="34" charset="0"/>
                <a:cs typeface="Calibri Light" panose="020F0302020204030204" pitchFamily="34" charset="0"/>
              </a:rPr>
              <a:t>Overview</a:t>
            </a:r>
          </a:p>
        </p:txBody>
      </p:sp>
      <p:sp>
        <p:nvSpPr>
          <p:cNvPr id="30" name="Subtitle 29"/>
          <p:cNvSpPr>
            <a:spLocks noGrp="1"/>
          </p:cNvSpPr>
          <p:nvPr>
            <p:ph type="subTitle" idx="4294967295"/>
          </p:nvPr>
        </p:nvSpPr>
        <p:spPr>
          <a:xfrm>
            <a:off x="0" y="3868738"/>
            <a:ext cx="9144000" cy="1411287"/>
          </a:xfrm>
        </p:spPr>
        <p:txBody>
          <a:bodyPr>
            <a:noAutofit/>
          </a:bodyPr>
          <a:lstStyle/>
          <a:p>
            <a:pPr marL="0" indent="0" algn="ctr">
              <a:buNone/>
            </a:pPr>
            <a:r>
              <a:rPr lang="en-US" sz="3600" b="1" dirty="0">
                <a:solidFill>
                  <a:schemeClr val="bg1">
                    <a:lumMod val="50000"/>
                  </a:schemeClr>
                </a:solidFill>
                <a:latin typeface="Calibri" panose="020F0502020204030204" pitchFamily="34" charset="0"/>
                <a:cs typeface="Calibri" panose="020F0502020204030204" pitchFamily="34" charset="0"/>
              </a:rPr>
              <a:t>May 16, 2024</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5913" y="4652678"/>
            <a:ext cx="1830597" cy="1542980"/>
          </a:xfrm>
          <a:prstGeom prst="rect">
            <a:avLst/>
          </a:prstGeom>
        </p:spPr>
      </p:pic>
    </p:spTree>
    <p:extLst>
      <p:ext uri="{BB962C8B-B14F-4D97-AF65-F5344CB8AC3E}">
        <p14:creationId xmlns:p14="http://schemas.microsoft.com/office/powerpoint/2010/main" val="208830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CN Timeline (cont.)</a:t>
            </a:r>
          </a:p>
        </p:txBody>
      </p:sp>
      <p:sp>
        <p:nvSpPr>
          <p:cNvPr id="3" name="Content Placeholder 2"/>
          <p:cNvSpPr>
            <a:spLocks noGrp="1"/>
          </p:cNvSpPr>
          <p:nvPr>
            <p:ph idx="1"/>
          </p:nvPr>
        </p:nvSpPr>
        <p:spPr/>
        <p:txBody>
          <a:bodyPr>
            <a:noAutofit/>
          </a:bodyPr>
          <a:lstStyle/>
          <a:p>
            <a:r>
              <a:rPr lang="en-US" sz="2400" dirty="0"/>
              <a:t>November: Budget hearings</a:t>
            </a:r>
          </a:p>
          <a:p>
            <a:r>
              <a:rPr lang="en-US" sz="2400" dirty="0"/>
              <a:t>January: Governor’s Recommended Budget presented</a:t>
            </a:r>
          </a:p>
          <a:p>
            <a:r>
              <a:rPr lang="en-US" sz="2400" dirty="0"/>
              <a:t>February - May: Bond Bill Committee hearings</a:t>
            </a:r>
          </a:p>
          <a:p>
            <a:r>
              <a:rPr lang="en-US" sz="2400" dirty="0"/>
              <a:t>May/June: Markup and legislative action</a:t>
            </a:r>
          </a:p>
          <a:p>
            <a:r>
              <a:rPr lang="en-US" sz="2400" dirty="0"/>
              <a:t>Bond Bill finalized by June 30</a:t>
            </a:r>
          </a:p>
          <a:p>
            <a:r>
              <a:rPr lang="en-US" sz="2400" dirty="0"/>
              <a:t>July: If requested/approved, district works with Treasurers Office and OMB to receive funding</a:t>
            </a:r>
          </a:p>
        </p:txBody>
      </p:sp>
      <p:sp>
        <p:nvSpPr>
          <p:cNvPr id="4" name="Slide Number Placeholder 3"/>
          <p:cNvSpPr>
            <a:spLocks noGrp="1"/>
          </p:cNvSpPr>
          <p:nvPr>
            <p:ph type="sldNum" sz="quarter" idx="12"/>
          </p:nvPr>
        </p:nvSpPr>
        <p:spPr/>
        <p:txBody>
          <a:bodyPr/>
          <a:lstStyle/>
          <a:p>
            <a:fld id="{078AA309-8C80-B544-8D0C-6E2421A4D394}" type="slidenum">
              <a:rPr lang="en-US" smtClean="0"/>
              <a:pPr/>
              <a:t>10</a:t>
            </a:fld>
            <a:endParaRPr lang="en-US"/>
          </a:p>
        </p:txBody>
      </p:sp>
      <p:pic>
        <p:nvPicPr>
          <p:cNvPr id="5" name="Picture 4">
            <a:extLst>
              <a:ext uri="{FF2B5EF4-FFF2-40B4-BE49-F238E27FC236}">
                <a16:creationId xmlns:a16="http://schemas.microsoft.com/office/drawing/2014/main" id="{05C8C03D-63FF-4E68-8193-3942D0A93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91319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			Certificate of Necessity Application Items</a:t>
            </a:r>
          </a:p>
        </p:txBody>
      </p:sp>
      <p:sp>
        <p:nvSpPr>
          <p:cNvPr id="3" name="Content Placeholder 2"/>
          <p:cNvSpPr>
            <a:spLocks noGrp="1"/>
          </p:cNvSpPr>
          <p:nvPr>
            <p:ph idx="1"/>
          </p:nvPr>
        </p:nvSpPr>
        <p:spPr/>
        <p:txBody>
          <a:bodyPr>
            <a:normAutofit/>
          </a:bodyPr>
          <a:lstStyle/>
          <a:p>
            <a:r>
              <a:rPr lang="en-US" sz="2600" dirty="0"/>
              <a:t>Completed CN application</a:t>
            </a:r>
          </a:p>
          <a:p>
            <a:r>
              <a:rPr lang="en-US" sz="2600" dirty="0"/>
              <a:t>School Board meeting minutes with approval</a:t>
            </a:r>
          </a:p>
          <a:p>
            <a:r>
              <a:rPr lang="en-US" sz="2600" dirty="0"/>
              <a:t>Equity Statement on District Letterhead</a:t>
            </a:r>
          </a:p>
          <a:p>
            <a:r>
              <a:rPr lang="en-US" sz="2600" dirty="0"/>
              <a:t>Supporting documentation (i.e. building assessments from A/E firm, justification for extraordinary site conditions, etc.)</a:t>
            </a:r>
          </a:p>
          <a:p>
            <a:r>
              <a:rPr lang="en-US" sz="2600" dirty="0"/>
              <a:t>Enrollment history and projections, by grade to include projection methodology</a:t>
            </a:r>
          </a:p>
          <a:p>
            <a:r>
              <a:rPr lang="en-US" sz="2600" dirty="0"/>
              <a:t>Detailed cost breakdown</a:t>
            </a:r>
          </a:p>
          <a:p>
            <a:r>
              <a:rPr lang="en-US" sz="2600" dirty="0"/>
              <a:t>Site approval through PLUS, if applicable</a:t>
            </a: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11</a:t>
            </a:fld>
            <a:endParaRPr lang="en-US"/>
          </a:p>
        </p:txBody>
      </p:sp>
      <p:pic>
        <p:nvPicPr>
          <p:cNvPr id="5" name="Picture 4">
            <a:extLst>
              <a:ext uri="{FF2B5EF4-FFF2-40B4-BE49-F238E27FC236}">
                <a16:creationId xmlns:a16="http://schemas.microsoft.com/office/drawing/2014/main" id="{C87411A1-CFFB-4C7E-BB19-F6B601392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72206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CN Project Priorities</a:t>
            </a:r>
          </a:p>
        </p:txBody>
      </p:sp>
      <p:sp>
        <p:nvSpPr>
          <p:cNvPr id="3" name="Content Placeholder 2"/>
          <p:cNvSpPr>
            <a:spLocks noGrp="1"/>
          </p:cNvSpPr>
          <p:nvPr>
            <p:ph idx="1"/>
          </p:nvPr>
        </p:nvSpPr>
        <p:spPr/>
        <p:txBody>
          <a:bodyPr>
            <a:normAutofit fontScale="85000" lnSpcReduction="10000"/>
          </a:bodyPr>
          <a:lstStyle/>
          <a:p>
            <a:r>
              <a:rPr lang="en-US" sz="2800" dirty="0"/>
              <a:t>Priority 1: Projects intended to address documented patterns of continued student population growth</a:t>
            </a:r>
          </a:p>
          <a:p>
            <a:endParaRPr lang="en-US" sz="2800" dirty="0"/>
          </a:p>
          <a:p>
            <a:r>
              <a:rPr lang="en-US" sz="2800" dirty="0"/>
              <a:t>Priority 2: Projects addressing serious life, health, safety and/or code violations. </a:t>
            </a:r>
          </a:p>
          <a:p>
            <a:pPr>
              <a:spcBef>
                <a:spcPts val="0"/>
              </a:spcBef>
              <a:spcAft>
                <a:spcPts val="0"/>
              </a:spcAft>
            </a:pPr>
            <a:endParaRPr lang="en-US" sz="2800" dirty="0"/>
          </a:p>
          <a:p>
            <a:r>
              <a:rPr lang="en-US" sz="2800" dirty="0"/>
              <a:t>Priority 3: Projects intended to improve facility aesthetics, or building project or program enhancement not related to life, health, and safety code violations.</a:t>
            </a:r>
          </a:p>
          <a:p>
            <a:endParaRPr lang="en-US" sz="2800" dirty="0"/>
          </a:p>
          <a:p>
            <a:r>
              <a:rPr lang="en-US" sz="2800" dirty="0"/>
              <a:t>Additional detail on priority rankings included in Technical Assistance Manual</a:t>
            </a:r>
            <a:endParaRPr lang="en-US" sz="20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12</a:t>
            </a:fld>
            <a:endParaRPr lang="en-US"/>
          </a:p>
        </p:txBody>
      </p:sp>
      <p:pic>
        <p:nvPicPr>
          <p:cNvPr id="5" name="Picture 4">
            <a:extLst>
              <a:ext uri="{FF2B5EF4-FFF2-40B4-BE49-F238E27FC236}">
                <a16:creationId xmlns:a16="http://schemas.microsoft.com/office/drawing/2014/main" id="{A0674CD4-4A60-4D29-A1B1-918E8048D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40855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FY 26 Construction Formula</a:t>
            </a:r>
          </a:p>
        </p:txBody>
      </p:sp>
      <p:sp>
        <p:nvSpPr>
          <p:cNvPr id="3" name="Content Placeholder 2"/>
          <p:cNvSpPr>
            <a:spLocks noGrp="1"/>
          </p:cNvSpPr>
          <p:nvPr>
            <p:ph idx="1"/>
          </p:nvPr>
        </p:nvSpPr>
        <p:spPr/>
        <p:txBody>
          <a:bodyPr>
            <a:normAutofit/>
          </a:bodyPr>
          <a:lstStyle/>
          <a:p>
            <a:r>
              <a:rPr lang="en-US" sz="2800" dirty="0"/>
              <a:t>Elementary School is $519.54/SF</a:t>
            </a:r>
          </a:p>
          <a:p>
            <a:r>
              <a:rPr lang="en-US" sz="2800" dirty="0"/>
              <a:t>Middle School is $554.84/SF</a:t>
            </a:r>
          </a:p>
          <a:p>
            <a:r>
              <a:rPr lang="en-US" sz="2800" dirty="0"/>
              <a:t>High School is $592.08/SF</a:t>
            </a:r>
          </a:p>
          <a:p>
            <a:r>
              <a:rPr lang="en-US" sz="2800" dirty="0"/>
              <a:t>Construction formula is reviewed annually</a:t>
            </a:r>
          </a:p>
          <a:p>
            <a:r>
              <a:rPr lang="en-US" sz="2800" dirty="0"/>
              <a:t>Items not included in Construction Formula</a:t>
            </a:r>
          </a:p>
          <a:p>
            <a:pPr lvl="1"/>
            <a:r>
              <a:rPr lang="en-US" sz="2400" dirty="0"/>
              <a:t>Land acquisition and associated costs</a:t>
            </a:r>
          </a:p>
          <a:p>
            <a:pPr lvl="1"/>
            <a:r>
              <a:rPr lang="en-US" sz="2400" b="1" i="1" u="sng" dirty="0"/>
              <a:t>Extraordinary</a:t>
            </a:r>
            <a:r>
              <a:rPr lang="en-US" sz="2400" dirty="0"/>
              <a:t> site conditions (justified)</a:t>
            </a:r>
          </a:p>
        </p:txBody>
      </p:sp>
      <p:sp>
        <p:nvSpPr>
          <p:cNvPr id="4" name="Slide Number Placeholder 3"/>
          <p:cNvSpPr>
            <a:spLocks noGrp="1"/>
          </p:cNvSpPr>
          <p:nvPr>
            <p:ph type="sldNum" sz="quarter" idx="12"/>
          </p:nvPr>
        </p:nvSpPr>
        <p:spPr/>
        <p:txBody>
          <a:bodyPr/>
          <a:lstStyle/>
          <a:p>
            <a:fld id="{078AA309-8C80-B544-8D0C-6E2421A4D394}" type="slidenum">
              <a:rPr lang="en-US" smtClean="0"/>
              <a:pPr/>
              <a:t>13</a:t>
            </a:fld>
            <a:endParaRPr lang="en-US"/>
          </a:p>
        </p:txBody>
      </p:sp>
      <p:pic>
        <p:nvPicPr>
          <p:cNvPr id="5" name="Picture 4">
            <a:extLst>
              <a:ext uri="{FF2B5EF4-FFF2-40B4-BE49-F238E27FC236}">
                <a16:creationId xmlns:a16="http://schemas.microsoft.com/office/drawing/2014/main" id="{1DD15F9E-4924-429C-8870-A0BAF685F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37512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Construction Formula</a:t>
            </a:r>
          </a:p>
        </p:txBody>
      </p:sp>
      <p:sp>
        <p:nvSpPr>
          <p:cNvPr id="3" name="Content Placeholder 2"/>
          <p:cNvSpPr>
            <a:spLocks noGrp="1"/>
          </p:cNvSpPr>
          <p:nvPr>
            <p:ph idx="1"/>
          </p:nvPr>
        </p:nvSpPr>
        <p:spPr/>
        <p:txBody>
          <a:bodyPr>
            <a:normAutofit lnSpcReduction="10000"/>
          </a:bodyPr>
          <a:lstStyle/>
          <a:p>
            <a:pPr marL="0" indent="0">
              <a:buNone/>
            </a:pPr>
            <a:r>
              <a:rPr lang="en-US" sz="2400" dirty="0"/>
              <a:t>Facilities included:</a:t>
            </a:r>
          </a:p>
          <a:p>
            <a:pPr lvl="1">
              <a:buFont typeface="Wingdings" panose="05000000000000000000" pitchFamily="2" charset="2"/>
              <a:buChar char="§"/>
            </a:pPr>
            <a:r>
              <a:rPr lang="en-US" sz="1800" dirty="0"/>
              <a:t>Kindergarten Centers</a:t>
            </a:r>
          </a:p>
          <a:p>
            <a:pPr lvl="1">
              <a:buFont typeface="Wingdings" panose="05000000000000000000" pitchFamily="2" charset="2"/>
              <a:buChar char="§"/>
            </a:pPr>
            <a:r>
              <a:rPr lang="en-US" sz="1800" dirty="0"/>
              <a:t>Elementary Schools</a:t>
            </a:r>
          </a:p>
          <a:p>
            <a:pPr lvl="1">
              <a:buFont typeface="Wingdings" panose="05000000000000000000" pitchFamily="2" charset="2"/>
              <a:buChar char="§"/>
            </a:pPr>
            <a:r>
              <a:rPr lang="en-US" sz="1800" dirty="0"/>
              <a:t>Intermediate Schools</a:t>
            </a:r>
          </a:p>
          <a:p>
            <a:pPr lvl="1">
              <a:buFont typeface="Wingdings" panose="05000000000000000000" pitchFamily="2" charset="2"/>
              <a:buChar char="§"/>
            </a:pPr>
            <a:r>
              <a:rPr lang="en-US" sz="1800" dirty="0"/>
              <a:t>Middle Schools</a:t>
            </a:r>
          </a:p>
          <a:p>
            <a:pPr lvl="1">
              <a:buFont typeface="Wingdings" panose="05000000000000000000" pitchFamily="2" charset="2"/>
              <a:buChar char="§"/>
            </a:pPr>
            <a:r>
              <a:rPr lang="en-US" sz="1800" dirty="0"/>
              <a:t>High Schools</a:t>
            </a:r>
          </a:p>
          <a:p>
            <a:pPr lvl="1">
              <a:buFont typeface="Wingdings" panose="05000000000000000000" pitchFamily="2" charset="2"/>
              <a:buChar char="§"/>
            </a:pPr>
            <a:r>
              <a:rPr lang="en-US" sz="1800" dirty="0"/>
              <a:t>100% State funded special needs schools (listed in 29 Del. C. § 7503)</a:t>
            </a:r>
          </a:p>
          <a:p>
            <a:pPr lvl="1">
              <a:buFont typeface="Wingdings" panose="05000000000000000000" pitchFamily="2" charset="2"/>
              <a:buChar char="§"/>
            </a:pPr>
            <a:r>
              <a:rPr lang="en-US" sz="1800" dirty="0"/>
              <a:t>Square footage is determined in School Construction Technical Assistance Manual, Section 3, School Construction Formula</a:t>
            </a:r>
          </a:p>
          <a:p>
            <a:pPr lvl="1">
              <a:buFont typeface="Wingdings" panose="05000000000000000000" pitchFamily="2" charset="2"/>
              <a:buChar char="§"/>
            </a:pPr>
            <a:endParaRPr lang="en-US" sz="1800" dirty="0"/>
          </a:p>
          <a:p>
            <a:pPr marL="0" lvl="1" indent="0">
              <a:buNone/>
              <a:tabLst>
                <a:tab pos="176213" algn="l"/>
              </a:tabLst>
            </a:pPr>
            <a:r>
              <a:rPr lang="en-US" sz="2400" dirty="0"/>
              <a:t>Facilities not included:</a:t>
            </a:r>
          </a:p>
          <a:p>
            <a:pPr lvl="1">
              <a:buFont typeface="Wingdings" panose="05000000000000000000" pitchFamily="2" charset="2"/>
              <a:buChar char="§"/>
              <a:tabLst>
                <a:tab pos="176213" algn="l"/>
              </a:tabLst>
            </a:pPr>
            <a:r>
              <a:rPr lang="en-US" sz="1800" dirty="0"/>
              <a:t>Pre-k facilities</a:t>
            </a:r>
          </a:p>
          <a:p>
            <a:pPr lvl="1">
              <a:buFont typeface="Wingdings" panose="05000000000000000000" pitchFamily="2" charset="2"/>
              <a:buChar char="§"/>
              <a:tabLst>
                <a:tab pos="176213" algn="l"/>
              </a:tabLst>
            </a:pPr>
            <a:r>
              <a:rPr lang="en-US" sz="1800" dirty="0"/>
              <a:t>Adult education facilities </a:t>
            </a:r>
          </a:p>
          <a:p>
            <a:pPr lvl="1">
              <a:buFont typeface="Wingdings" panose="05000000000000000000" pitchFamily="2" charset="2"/>
              <a:buChar char="§"/>
              <a:tabLst>
                <a:tab pos="176213" algn="l"/>
              </a:tabLst>
            </a:pPr>
            <a:r>
              <a:rPr lang="en-US" sz="1800" dirty="0"/>
              <a:t>District Offices</a:t>
            </a:r>
          </a:p>
        </p:txBody>
      </p:sp>
      <p:sp>
        <p:nvSpPr>
          <p:cNvPr id="4" name="Slide Number Placeholder 3"/>
          <p:cNvSpPr>
            <a:spLocks noGrp="1"/>
          </p:cNvSpPr>
          <p:nvPr>
            <p:ph type="sldNum" sz="quarter" idx="12"/>
          </p:nvPr>
        </p:nvSpPr>
        <p:spPr/>
        <p:txBody>
          <a:bodyPr/>
          <a:lstStyle/>
          <a:p>
            <a:fld id="{078AA309-8C80-B544-8D0C-6E2421A4D394}" type="slidenum">
              <a:rPr lang="en-US" smtClean="0"/>
              <a:pPr/>
              <a:t>14</a:t>
            </a:fld>
            <a:endParaRPr lang="en-US"/>
          </a:p>
        </p:txBody>
      </p:sp>
      <p:pic>
        <p:nvPicPr>
          <p:cNvPr id="5" name="Picture 4">
            <a:extLst>
              <a:ext uri="{FF2B5EF4-FFF2-40B4-BE49-F238E27FC236}">
                <a16:creationId xmlns:a16="http://schemas.microsoft.com/office/drawing/2014/main" id="{C8CE6F9E-376C-4E2E-9146-694F49F65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13935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Construction Formula (cont.)</a:t>
            </a:r>
          </a:p>
        </p:txBody>
      </p:sp>
      <p:sp>
        <p:nvSpPr>
          <p:cNvPr id="3" name="Content Placeholder 2"/>
          <p:cNvSpPr>
            <a:spLocks noGrp="1"/>
          </p:cNvSpPr>
          <p:nvPr>
            <p:ph idx="1"/>
          </p:nvPr>
        </p:nvSpPr>
        <p:spPr/>
        <p:txBody>
          <a:bodyPr>
            <a:normAutofit lnSpcReduction="10000"/>
          </a:bodyPr>
          <a:lstStyle/>
          <a:p>
            <a:r>
              <a:rPr lang="en-US" sz="2800" dirty="0"/>
              <a:t>State and local cost share</a:t>
            </a:r>
          </a:p>
          <a:p>
            <a:pPr marL="457200" lvl="1" indent="0">
              <a:buNone/>
            </a:pPr>
            <a:r>
              <a:rPr lang="en-US" sz="2400" dirty="0"/>
              <a:t>Calculated annually and includes:</a:t>
            </a:r>
          </a:p>
          <a:p>
            <a:pPr lvl="2"/>
            <a:r>
              <a:rPr lang="en-US" sz="2000" dirty="0"/>
              <a:t>Construction formula - </a:t>
            </a:r>
            <a:r>
              <a:rPr lang="en-US" sz="1800" dirty="0"/>
              <a:t>Generates average student cost</a:t>
            </a:r>
          </a:p>
          <a:p>
            <a:pPr lvl="2"/>
            <a:r>
              <a:rPr lang="en-US" sz="2000" dirty="0"/>
              <a:t>District Ability Index</a:t>
            </a:r>
          </a:p>
          <a:p>
            <a:pPr lvl="2"/>
            <a:r>
              <a:rPr lang="en-US" sz="2000" dirty="0"/>
              <a:t>Local share ranges between 20% - 40%</a:t>
            </a:r>
          </a:p>
          <a:p>
            <a:pPr marL="914400" lvl="2" indent="0">
              <a:buNone/>
            </a:pPr>
            <a:endParaRPr lang="en-US" sz="2000" dirty="0"/>
          </a:p>
          <a:p>
            <a:pPr marL="457200" lvl="2" indent="-457200"/>
            <a:r>
              <a:rPr lang="en-US" sz="2800" dirty="0"/>
              <a:t>Districts may apply for 100% locally funded projects</a:t>
            </a:r>
          </a:p>
          <a:p>
            <a:pPr lvl="2"/>
            <a:endParaRPr lang="en-US" dirty="0"/>
          </a:p>
          <a:p>
            <a:pPr marL="457200" lvl="2" indent="-457200"/>
            <a:r>
              <a:rPr lang="en-US" sz="2800" dirty="0"/>
              <a:t>Escalation will be 5% annually, not compounded, beginning in the second year of funding</a:t>
            </a:r>
          </a:p>
          <a:p>
            <a:pPr marL="914400" lvl="2" indent="0">
              <a:buNone/>
            </a:pPr>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15</a:t>
            </a:fld>
            <a:endParaRPr lang="en-US"/>
          </a:p>
        </p:txBody>
      </p:sp>
      <p:pic>
        <p:nvPicPr>
          <p:cNvPr id="5" name="Picture 4">
            <a:extLst>
              <a:ext uri="{FF2B5EF4-FFF2-40B4-BE49-F238E27FC236}">
                <a16:creationId xmlns:a16="http://schemas.microsoft.com/office/drawing/2014/main" id="{A45FC7EB-B396-468D-960E-9F413B77D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289588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Certificate of Necessity</a:t>
            </a:r>
            <a:br>
              <a:rPr lang="en-US" sz="3600" dirty="0"/>
            </a:br>
            <a:r>
              <a:rPr lang="en-US" sz="3600" dirty="0"/>
              <a:t>Applications</a:t>
            </a:r>
          </a:p>
        </p:txBody>
      </p:sp>
      <p:sp>
        <p:nvSpPr>
          <p:cNvPr id="3" name="Content Placeholder 2"/>
          <p:cNvSpPr>
            <a:spLocks noGrp="1"/>
          </p:cNvSpPr>
          <p:nvPr>
            <p:ph idx="1"/>
          </p:nvPr>
        </p:nvSpPr>
        <p:spPr/>
        <p:txBody>
          <a:bodyPr>
            <a:normAutofit/>
          </a:bodyPr>
          <a:lstStyle/>
          <a:p>
            <a:pPr marL="0" indent="0">
              <a:buNone/>
            </a:pPr>
            <a:r>
              <a:rPr lang="en-US" sz="2400" dirty="0"/>
              <a:t>Certificate of Necessity Applications (</a:t>
            </a:r>
            <a:r>
              <a:rPr lang="en-US" sz="1600" dirty="0"/>
              <a:t>available on Schoology</a:t>
            </a:r>
            <a:r>
              <a:rPr lang="en-US" sz="2400" dirty="0"/>
              <a:t>)</a:t>
            </a:r>
          </a:p>
          <a:p>
            <a:pPr lvl="1"/>
            <a:r>
              <a:rPr lang="en-US" sz="2000" dirty="0"/>
              <a:t>Land Purchase</a:t>
            </a:r>
          </a:p>
          <a:p>
            <a:pPr lvl="1"/>
            <a:r>
              <a:rPr lang="en-US" sz="2000" dirty="0"/>
              <a:t>New Construction</a:t>
            </a:r>
          </a:p>
          <a:p>
            <a:pPr lvl="1"/>
            <a:r>
              <a:rPr lang="en-US" sz="2000" dirty="0"/>
              <a:t>Renovation</a:t>
            </a:r>
          </a:p>
          <a:p>
            <a:pPr marL="457200" lvl="1" indent="0">
              <a:buNone/>
            </a:pPr>
            <a:endParaRPr lang="en-US" sz="2000" dirty="0"/>
          </a:p>
          <a:p>
            <a:pPr marL="0" lvl="1" indent="0">
              <a:buNone/>
            </a:pPr>
            <a:r>
              <a:rPr lang="en-US" sz="2400" dirty="0"/>
              <a:t>Funding Worksheet Includes:</a:t>
            </a:r>
          </a:p>
          <a:p>
            <a:pPr lvl="1"/>
            <a:r>
              <a:rPr lang="en-US" sz="2000" dirty="0"/>
              <a:t>Escalation calculation</a:t>
            </a:r>
          </a:p>
          <a:p>
            <a:pPr lvl="1"/>
            <a:r>
              <a:rPr lang="en-US" sz="2000" dirty="0"/>
              <a:t>Extraordinary site conditions</a:t>
            </a:r>
          </a:p>
          <a:p>
            <a:pPr lvl="1"/>
            <a:r>
              <a:rPr lang="en-US" sz="2000" dirty="0"/>
              <a:t>State/local share</a:t>
            </a:r>
          </a:p>
          <a:p>
            <a:pPr lvl="1"/>
            <a:r>
              <a:rPr lang="en-US" sz="2000" dirty="0"/>
              <a:t>Enrollment history/projections</a:t>
            </a:r>
          </a:p>
          <a:p>
            <a:pPr marL="1200150" lvl="3" indent="-342900"/>
            <a:endParaRPr lang="en-US" sz="18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16</a:t>
            </a:fld>
            <a:endParaRPr lang="en-US"/>
          </a:p>
        </p:txBody>
      </p:sp>
      <p:pic>
        <p:nvPicPr>
          <p:cNvPr id="5" name="Picture 4">
            <a:extLst>
              <a:ext uri="{FF2B5EF4-FFF2-40B4-BE49-F238E27FC236}">
                <a16:creationId xmlns:a16="http://schemas.microsoft.com/office/drawing/2014/main" id="{3F8BF2CF-A2EE-4676-BDF1-2B3F319FA0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8095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Questions?</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sz="2400" dirty="0"/>
              <a:t>Jamie Mack</a:t>
            </a:r>
          </a:p>
          <a:p>
            <a:pPr marL="0" indent="0" algn="ctr">
              <a:buNone/>
            </a:pPr>
            <a:r>
              <a:rPr lang="en-US" sz="2400" dirty="0"/>
              <a:t>Education Associate, Capital Projects</a:t>
            </a:r>
          </a:p>
          <a:p>
            <a:pPr marL="0" indent="0" algn="ctr">
              <a:buNone/>
            </a:pPr>
            <a:endParaRPr lang="en-US" sz="2400" dirty="0"/>
          </a:p>
          <a:p>
            <a:pPr marL="0" indent="0" algn="ctr">
              <a:buNone/>
            </a:pPr>
            <a:r>
              <a:rPr lang="en-US" sz="2400" dirty="0">
                <a:hlinkClick r:id="rId2"/>
              </a:rPr>
              <a:t>jamie.mack@doe.k12.de.us</a:t>
            </a:r>
            <a:endParaRPr lang="en-US" sz="2400" dirty="0"/>
          </a:p>
          <a:p>
            <a:pPr marL="0" indent="0" algn="ctr">
              <a:buNone/>
            </a:pPr>
            <a:endParaRPr lang="en-US" sz="2400" dirty="0"/>
          </a:p>
          <a:p>
            <a:pPr marL="0" indent="0" algn="ctr">
              <a:buNone/>
            </a:pPr>
            <a:r>
              <a:rPr lang="en-US" sz="2400" dirty="0"/>
              <a:t>302-857-3364</a:t>
            </a:r>
            <a:endParaRPr lang="en-US" sz="2000" dirty="0"/>
          </a:p>
          <a:p>
            <a:pPr marL="1200150" lvl="3" indent="-342900"/>
            <a:endParaRPr lang="en-US" sz="18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17</a:t>
            </a:fld>
            <a:endParaRPr lang="en-US"/>
          </a:p>
        </p:txBody>
      </p:sp>
      <p:pic>
        <p:nvPicPr>
          <p:cNvPr id="5" name="Picture 4">
            <a:extLst>
              <a:ext uri="{FF2B5EF4-FFF2-40B4-BE49-F238E27FC236}">
                <a16:creationId xmlns:a16="http://schemas.microsoft.com/office/drawing/2014/main" id="{3F8BF2CF-A2EE-4676-BDF1-2B3F319FA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85166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DEMA</a:t>
            </a:r>
          </a:p>
        </p:txBody>
      </p:sp>
      <p:pic>
        <p:nvPicPr>
          <p:cNvPr id="5" name="Content Placeholder 4">
            <a:extLst>
              <a:ext uri="{FF2B5EF4-FFF2-40B4-BE49-F238E27FC236}">
                <a16:creationId xmlns:a16="http://schemas.microsoft.com/office/drawing/2014/main" id="{E78D2CD8-D95C-4008-B411-1040F80210C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19754" y="2073177"/>
            <a:ext cx="3011722" cy="3308120"/>
          </a:xfrm>
          <a:prstGeom prst="rect">
            <a:avLst/>
          </a:prstGeom>
          <a:noFill/>
        </p:spPr>
      </p:pic>
      <p:sp>
        <p:nvSpPr>
          <p:cNvPr id="4" name="Slide Number Placeholder 3"/>
          <p:cNvSpPr>
            <a:spLocks noGrp="1"/>
          </p:cNvSpPr>
          <p:nvPr>
            <p:ph type="sldNum" sz="quarter" idx="12"/>
          </p:nvPr>
        </p:nvSpPr>
        <p:spPr/>
        <p:txBody>
          <a:bodyPr/>
          <a:lstStyle/>
          <a:p>
            <a:fld id="{078AA309-8C80-B544-8D0C-6E2421A4D394}" type="slidenum">
              <a:rPr lang="en-US" smtClean="0"/>
              <a:pPr/>
              <a:t>18</a:t>
            </a:fld>
            <a:endParaRPr lang="en-US"/>
          </a:p>
        </p:txBody>
      </p:sp>
      <p:sp>
        <p:nvSpPr>
          <p:cNvPr id="6" name="Rectangle 5"/>
          <p:cNvSpPr/>
          <p:nvPr/>
        </p:nvSpPr>
        <p:spPr>
          <a:xfrm>
            <a:off x="5076497" y="3244334"/>
            <a:ext cx="3163613" cy="1569660"/>
          </a:xfrm>
          <a:prstGeom prst="rect">
            <a:avLst/>
          </a:prstGeom>
        </p:spPr>
        <p:txBody>
          <a:bodyPr wrap="square">
            <a:spAutoFit/>
          </a:bodyPr>
          <a:lstStyle/>
          <a:p>
            <a:r>
              <a:rPr lang="en-US" sz="3200" b="1" dirty="0">
                <a:solidFill>
                  <a:srgbClr val="080808"/>
                </a:solidFill>
              </a:rPr>
              <a:t>HB 49 Requirements and Process</a:t>
            </a:r>
            <a:endParaRPr lang="en-US" sz="3200" dirty="0"/>
          </a:p>
        </p:txBody>
      </p:sp>
      <p:pic>
        <p:nvPicPr>
          <p:cNvPr id="7" name="Picture 6">
            <a:extLst>
              <a:ext uri="{FF2B5EF4-FFF2-40B4-BE49-F238E27FC236}">
                <a16:creationId xmlns:a16="http://schemas.microsoft.com/office/drawing/2014/main" id="{78F4890F-9856-4C1D-9C0C-BBCE324DA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76173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200" dirty="0"/>
            </a:br>
            <a:r>
              <a:rPr lang="en-US" sz="2200" dirty="0"/>
              <a:t>			</a:t>
            </a:r>
            <a:r>
              <a:rPr lang="en-US" sz="3100" dirty="0"/>
              <a:t>What is The Comprehensive School</a:t>
            </a:r>
            <a:br>
              <a:rPr lang="en-US" sz="3100" dirty="0"/>
            </a:br>
            <a:r>
              <a:rPr lang="en-US" sz="3100" dirty="0"/>
              <a:t>			Safety Program (CSSP) @ DEMA?</a:t>
            </a:r>
            <a:br>
              <a:rPr lang="en-US" sz="3100" dirty="0"/>
            </a:br>
            <a:endParaRPr lang="en-US" sz="3100" dirty="0"/>
          </a:p>
        </p:txBody>
      </p:sp>
      <p:sp>
        <p:nvSpPr>
          <p:cNvPr id="3" name="Content Placeholder 2"/>
          <p:cNvSpPr>
            <a:spLocks noGrp="1"/>
          </p:cNvSpPr>
          <p:nvPr>
            <p:ph idx="1"/>
          </p:nvPr>
        </p:nvSpPr>
        <p:spPr/>
        <p:txBody>
          <a:bodyPr>
            <a:normAutofit fontScale="47500" lnSpcReduction="20000"/>
          </a:bodyPr>
          <a:lstStyle/>
          <a:p>
            <a:pPr marL="0" indent="0">
              <a:buNone/>
            </a:pPr>
            <a:r>
              <a:rPr lang="en-US" sz="4400" b="1" i="1" dirty="0">
                <a:latin typeface="Times New Roman" panose="02020603050405020304" pitchFamily="18" charset="0"/>
              </a:rPr>
              <a:t>Duties and responsibilities of the Department:</a:t>
            </a:r>
          </a:p>
          <a:p>
            <a:pPr marL="0" indent="0">
              <a:buNone/>
            </a:pPr>
            <a:r>
              <a:rPr lang="en-US" dirty="0">
                <a:latin typeface="Times New Roman" panose="02020603050405020304" pitchFamily="18" charset="0"/>
              </a:rPr>
              <a:t>The Department, by and through the Secretary, shall have overall operational responsibility for the implementation of the act. In connection therewith, the Department's duties and responsibilities shall include but not be limited to:</a:t>
            </a:r>
          </a:p>
          <a:p>
            <a:endParaRPr lang="en-US" dirty="0">
              <a:latin typeface="Times New Roman" panose="02020603050405020304" pitchFamily="18" charset="0"/>
            </a:endParaRPr>
          </a:p>
          <a:p>
            <a:pPr marR="4280">
              <a:buAutoNum type="arabicParenBoth"/>
            </a:pPr>
            <a:r>
              <a:rPr lang="en-US" dirty="0">
                <a:latin typeface="Times New Roman" panose="02020603050405020304" pitchFamily="18" charset="0"/>
              </a:rPr>
              <a:t>Serving as the lead agency in the development of CSSPs (Comprehensive School Safety Plans) for each school and district;</a:t>
            </a:r>
          </a:p>
          <a:p>
            <a:pPr marR="4280"/>
            <a:endParaRPr lang="en-US" dirty="0">
              <a:latin typeface="Times New Roman" panose="02020603050405020304" pitchFamily="18" charset="0"/>
            </a:endParaRPr>
          </a:p>
          <a:p>
            <a:pPr>
              <a:buAutoNum type="arabicParenBoth" startAt="2"/>
            </a:pPr>
            <a:r>
              <a:rPr lang="en-US" dirty="0">
                <a:latin typeface="Times New Roman" panose="02020603050405020304" pitchFamily="18" charset="0"/>
              </a:rPr>
              <a:t>Assisting schools and districts in conducting critical incident and tabletop exercises;</a:t>
            </a:r>
          </a:p>
          <a:p>
            <a:endParaRPr lang="en-US" dirty="0">
              <a:latin typeface="Times New Roman" panose="02020603050405020304" pitchFamily="18" charset="0"/>
            </a:endParaRPr>
          </a:p>
          <a:p>
            <a:pPr>
              <a:buAutoNum type="arabicParenBoth" startAt="3"/>
            </a:pPr>
            <a:r>
              <a:rPr lang="en-US" dirty="0">
                <a:latin typeface="Times New Roman" panose="02020603050405020304" pitchFamily="18" charset="0"/>
              </a:rPr>
              <a:t>Adopting, publishing and updating Emergency Preparedness Guidelines;</a:t>
            </a:r>
          </a:p>
          <a:p>
            <a:endParaRPr lang="en-US" dirty="0">
              <a:latin typeface="Times New Roman" panose="02020603050405020304" pitchFamily="18" charset="0"/>
            </a:endParaRPr>
          </a:p>
          <a:p>
            <a:pPr>
              <a:buAutoNum type="arabicParenBoth" startAt="4"/>
            </a:pPr>
            <a:r>
              <a:rPr lang="en-US" dirty="0">
                <a:latin typeface="Times New Roman" panose="02020603050405020304" pitchFamily="18" charset="0"/>
              </a:rPr>
              <a:t>Reviewing and certifying CSSPs submitted by schools and districts;</a:t>
            </a:r>
          </a:p>
          <a:p>
            <a:endParaRPr lang="en-US" dirty="0">
              <a:latin typeface="Times New Roman" panose="02020603050405020304" pitchFamily="18" charset="0"/>
            </a:endParaRPr>
          </a:p>
          <a:p>
            <a:pPr marL="0" marR="5810" indent="0">
              <a:buNone/>
            </a:pPr>
            <a:r>
              <a:rPr lang="en-US" dirty="0">
                <a:latin typeface="Times New Roman" panose="02020603050405020304" pitchFamily="18" charset="0"/>
              </a:rPr>
              <a:t>(5) In consultation with the Department of Education, adopting such rules and regulations as shall be necessary or desirable to implement the provisions of the act;</a:t>
            </a:r>
          </a:p>
          <a:p>
            <a:pPr marR="5810"/>
            <a:endParaRPr lang="en-US" dirty="0">
              <a:latin typeface="Times New Roman" panose="02020603050405020304" pitchFamily="18" charset="0"/>
            </a:endParaRPr>
          </a:p>
          <a:p>
            <a:pPr marL="0" indent="0">
              <a:buNone/>
            </a:pPr>
            <a:r>
              <a:rPr lang="en-US" dirty="0">
                <a:latin typeface="Times New Roman" panose="02020603050405020304" pitchFamily="18" charset="0"/>
              </a:rPr>
              <a:t>(6) Reviewing proposed revisions and updates to CSSPs</a:t>
            </a:r>
          </a:p>
          <a:p>
            <a:endParaRPr lang="en-US" dirty="0">
              <a:latin typeface="Times New Roman" panose="02020603050405020304" pitchFamily="18" charset="0"/>
            </a:endParaRPr>
          </a:p>
          <a:p>
            <a:pPr marL="0" indent="0">
              <a:buNone/>
            </a:pPr>
            <a:r>
              <a:rPr lang="en-US" dirty="0">
                <a:latin typeface="Times New Roman" panose="02020603050405020304" pitchFamily="18" charset="0"/>
              </a:rPr>
              <a:t>* About Doug and Nicole.</a:t>
            </a: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19</a:t>
            </a:fld>
            <a:endParaRPr lang="en-US"/>
          </a:p>
        </p:txBody>
      </p:sp>
      <p:pic>
        <p:nvPicPr>
          <p:cNvPr id="5" name="Picture 4">
            <a:extLst>
              <a:ext uri="{FF2B5EF4-FFF2-40B4-BE49-F238E27FC236}">
                <a16:creationId xmlns:a16="http://schemas.microsoft.com/office/drawing/2014/main" id="{62B6DF58-6A61-4DC6-A714-89AF46C63C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9283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Today’s Agenda</a:t>
            </a:r>
          </a:p>
        </p:txBody>
      </p:sp>
      <p:sp>
        <p:nvSpPr>
          <p:cNvPr id="3" name="Content Placeholder 2"/>
          <p:cNvSpPr>
            <a:spLocks noGrp="1"/>
          </p:cNvSpPr>
          <p:nvPr>
            <p:ph idx="1"/>
          </p:nvPr>
        </p:nvSpPr>
        <p:spPr/>
        <p:txBody>
          <a:bodyPr>
            <a:normAutofit/>
          </a:bodyPr>
          <a:lstStyle/>
          <a:p>
            <a:pPr marL="342900" lvl="1" indent="-342900">
              <a:buFont typeface="Arial"/>
              <a:buChar char="•"/>
            </a:pPr>
            <a:r>
              <a:rPr lang="en-US" sz="2400" dirty="0"/>
              <a:t>Certificate of Necessity Overview</a:t>
            </a:r>
          </a:p>
          <a:p>
            <a:pPr marL="457200" lvl="1" indent="0">
              <a:buNone/>
            </a:pPr>
            <a:r>
              <a:rPr lang="en-US" sz="1600" dirty="0"/>
              <a:t>Jamie Mack, Education Associate, Delaware Department of Education</a:t>
            </a:r>
          </a:p>
          <a:p>
            <a:pPr marL="342900" lvl="1" indent="-342900">
              <a:buFont typeface="Arial"/>
              <a:buChar char="•"/>
            </a:pPr>
            <a:endParaRPr lang="en-US" sz="2400" dirty="0"/>
          </a:p>
          <a:p>
            <a:pPr marL="342900" lvl="1" indent="-342900">
              <a:buFont typeface="Arial"/>
              <a:buChar char="•"/>
            </a:pPr>
            <a:r>
              <a:rPr lang="en-US" sz="2400" dirty="0"/>
              <a:t>Preliminary Land Use Service</a:t>
            </a:r>
          </a:p>
          <a:p>
            <a:pPr marL="457200" lvl="1" indent="0">
              <a:buNone/>
            </a:pPr>
            <a:r>
              <a:rPr lang="en-US" sz="1600" dirty="0"/>
              <a:t>David Edgell, Director, Delaware Office of State Planning Coordination</a:t>
            </a:r>
          </a:p>
          <a:p>
            <a:pPr marL="342900" lvl="1" indent="-342900">
              <a:buFont typeface="Arial"/>
              <a:buChar char="•"/>
            </a:pPr>
            <a:endParaRPr lang="en-US" sz="2400" dirty="0"/>
          </a:p>
          <a:p>
            <a:pPr marL="342900" lvl="1" indent="-342900">
              <a:buFont typeface="Arial"/>
              <a:buChar char="•"/>
            </a:pPr>
            <a:r>
              <a:rPr lang="en-US" sz="2400" dirty="0"/>
              <a:t>DEMA Drawings Review</a:t>
            </a:r>
          </a:p>
          <a:p>
            <a:pPr marL="457200" lvl="1" indent="0">
              <a:buNone/>
            </a:pPr>
            <a:r>
              <a:rPr lang="en-US" sz="1600" dirty="0"/>
              <a:t>Nicole Shuler, Delaware Emergency Management Agency</a:t>
            </a:r>
          </a:p>
          <a:p>
            <a:pPr marL="457200" lvl="1" indent="0">
              <a:buNone/>
            </a:pPr>
            <a:r>
              <a:rPr lang="en-US" sz="1600" dirty="0"/>
              <a:t>Doug Scheer, Delaware Emergency Management Agency</a:t>
            </a:r>
          </a:p>
          <a:p>
            <a:pPr marL="342900" lvl="1" indent="-342900">
              <a:buFont typeface="Arial"/>
              <a:buChar char="•"/>
            </a:pPr>
            <a:endParaRPr lang="en-US" sz="2400" dirty="0"/>
          </a:p>
          <a:p>
            <a:pPr marL="342900" lvl="1" indent="-342900">
              <a:buFont typeface="Arial"/>
              <a:buChar char="•"/>
            </a:pPr>
            <a:r>
              <a:rPr lang="en-US" sz="2400" dirty="0"/>
              <a:t>Question/Answer – Open Discussion</a:t>
            </a:r>
          </a:p>
        </p:txBody>
      </p:sp>
      <p:sp>
        <p:nvSpPr>
          <p:cNvPr id="4" name="Slide Number Placeholder 3"/>
          <p:cNvSpPr>
            <a:spLocks noGrp="1"/>
          </p:cNvSpPr>
          <p:nvPr>
            <p:ph type="sldNum" sz="quarter" idx="12"/>
          </p:nvPr>
        </p:nvSpPr>
        <p:spPr/>
        <p:txBody>
          <a:bodyPr/>
          <a:lstStyle/>
          <a:p>
            <a:fld id="{078AA309-8C80-B544-8D0C-6E2421A4D394}" type="slidenum">
              <a:rPr lang="en-US" smtClean="0"/>
              <a:pPr/>
              <a:t>2</a:t>
            </a:fld>
            <a:endParaRPr lang="en-US"/>
          </a:p>
        </p:txBody>
      </p:sp>
      <p:pic>
        <p:nvPicPr>
          <p:cNvPr id="5" name="Picture 4">
            <a:extLst>
              <a:ext uri="{FF2B5EF4-FFF2-40B4-BE49-F238E27FC236}">
                <a16:creationId xmlns:a16="http://schemas.microsoft.com/office/drawing/2014/main" id="{C25A2F33-FA85-4C5A-85DC-298A2A5A2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95700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House Bill 49</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a:latin typeface="Open Sans"/>
              </a:rPr>
              <a:t>What is House Bill 49:</a:t>
            </a:r>
          </a:p>
          <a:p>
            <a:endParaRPr lang="en-US" b="1" dirty="0">
              <a:latin typeface="Open Sans"/>
            </a:endParaRPr>
          </a:p>
          <a:p>
            <a:r>
              <a:rPr lang="en-US" dirty="0">
                <a:solidFill>
                  <a:srgbClr val="000000"/>
                </a:solidFill>
                <a:latin typeface="Open Sans"/>
              </a:rPr>
              <a:t>Learn more about </a:t>
            </a:r>
            <a:r>
              <a:rPr lang="en-US" b="1" dirty="0">
                <a:solidFill>
                  <a:srgbClr val="000000"/>
                </a:solidFill>
                <a:latin typeface="Open Sans"/>
                <a:hlinkClick r:id="rId2"/>
              </a:rPr>
              <a:t>House Bill 49</a:t>
            </a:r>
            <a:endParaRPr lang="en-US" dirty="0">
              <a:solidFill>
                <a:srgbClr val="000000"/>
              </a:solidFill>
              <a:latin typeface="Open Sans"/>
            </a:endParaRPr>
          </a:p>
          <a:p>
            <a:endParaRPr lang="en-US" dirty="0">
              <a:solidFill>
                <a:srgbClr val="000000"/>
              </a:solidFill>
              <a:latin typeface="Open Sans"/>
            </a:endParaRPr>
          </a:p>
          <a:p>
            <a:r>
              <a:rPr lang="en-US" dirty="0">
                <a:solidFill>
                  <a:srgbClr val="000000"/>
                </a:solidFill>
                <a:latin typeface="Open Sans"/>
              </a:rPr>
              <a:t>CSSP works in conjunction with the Office of Management and Budget (OMB) Division of Facilities Management (DFM) to review and approve House Bill 49 requirements for all new school construction, and all major capital renovations exceeding One Million Dollars and post January 1, 2019 Certificates of Necessity. The House Bill requires construction that falls into any of the above listed categories to include the following requirements:</a:t>
            </a:r>
          </a:p>
          <a:p>
            <a:endParaRPr lang="en-US" dirty="0">
              <a:solidFill>
                <a:srgbClr val="000000"/>
              </a:solidFill>
              <a:latin typeface="Open Sans"/>
            </a:endParaRPr>
          </a:p>
          <a:p>
            <a:pPr>
              <a:buFont typeface="Arial" panose="020B0604020202020204" pitchFamily="34" charset="0"/>
              <a:buChar char="•"/>
            </a:pPr>
            <a:r>
              <a:rPr lang="en-US" dirty="0">
                <a:solidFill>
                  <a:srgbClr val="000000"/>
                </a:solidFill>
                <a:latin typeface="Open Sans"/>
              </a:rPr>
              <a:t>A secured vestibule serving as the primary entrance to screen visitors, equipped with an intercom or voice call box and electronically released doors;</a:t>
            </a:r>
          </a:p>
          <a:p>
            <a:pPr>
              <a:buFont typeface="Arial" panose="020B0604020202020204" pitchFamily="34" charset="0"/>
              <a:buChar char="•"/>
            </a:pPr>
            <a:endParaRPr lang="en-US" dirty="0">
              <a:solidFill>
                <a:srgbClr val="000000"/>
              </a:solidFill>
              <a:latin typeface="Open Sans"/>
            </a:endParaRPr>
          </a:p>
          <a:p>
            <a:pPr>
              <a:buFont typeface="Arial" panose="020B0604020202020204" pitchFamily="34" charset="0"/>
              <a:buChar char="•"/>
            </a:pPr>
            <a:r>
              <a:rPr lang="en-US" dirty="0">
                <a:solidFill>
                  <a:srgbClr val="000000"/>
                </a:solidFill>
                <a:latin typeface="Open Sans"/>
              </a:rPr>
              <a:t>Ballistic resistant glass or other ballistic resistant material in all vestibules, lobby, and office areas used to screen visitors;</a:t>
            </a:r>
          </a:p>
          <a:p>
            <a:pPr>
              <a:buFont typeface="Arial" panose="020B0604020202020204" pitchFamily="34" charset="0"/>
              <a:buChar char="•"/>
            </a:pPr>
            <a:endParaRPr lang="en-US" dirty="0">
              <a:solidFill>
                <a:srgbClr val="000000"/>
              </a:solidFill>
              <a:latin typeface="Open Sans"/>
            </a:endParaRPr>
          </a:p>
          <a:p>
            <a:pPr>
              <a:buFont typeface="Arial" panose="020B0604020202020204" pitchFamily="34" charset="0"/>
              <a:buChar char="•"/>
            </a:pPr>
            <a:r>
              <a:rPr lang="en-US" dirty="0">
                <a:solidFill>
                  <a:srgbClr val="000000"/>
                </a:solidFill>
                <a:latin typeface="Open Sans"/>
              </a:rPr>
              <a:t>Classroom doors that can be locked from the outside using a key or magnetic card locking system. Classroom doors with double-sided locks must comply with State or national fire safety regulations; and</a:t>
            </a:r>
          </a:p>
          <a:p>
            <a:endParaRPr lang="en-US" dirty="0">
              <a:solidFill>
                <a:srgbClr val="000000"/>
              </a:solidFill>
              <a:latin typeface="Open Sans"/>
            </a:endParaRPr>
          </a:p>
          <a:p>
            <a:pPr>
              <a:buFont typeface="Arial" panose="020B0604020202020204" pitchFamily="34" charset="0"/>
              <a:buChar char="•"/>
            </a:pPr>
            <a:r>
              <a:rPr lang="en-US" dirty="0">
                <a:solidFill>
                  <a:srgbClr val="000000"/>
                </a:solidFill>
                <a:latin typeface="Open Sans"/>
              </a:rPr>
              <a:t>Installation of a panic button or intruder alert system capable of being activated from the school office and a handheld device.</a:t>
            </a: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20</a:t>
            </a:fld>
            <a:endParaRPr lang="en-US"/>
          </a:p>
        </p:txBody>
      </p:sp>
      <p:pic>
        <p:nvPicPr>
          <p:cNvPr id="5" name="Picture 4">
            <a:extLst>
              <a:ext uri="{FF2B5EF4-FFF2-40B4-BE49-F238E27FC236}">
                <a16:creationId xmlns:a16="http://schemas.microsoft.com/office/drawing/2014/main" id="{E995310A-3FBF-407E-8A93-56A55F85B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86460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School Approval Process</a:t>
            </a:r>
          </a:p>
        </p:txBody>
      </p:sp>
      <p:sp>
        <p:nvSpPr>
          <p:cNvPr id="3" name="Content Placeholder 2"/>
          <p:cNvSpPr>
            <a:spLocks noGrp="1"/>
          </p:cNvSpPr>
          <p:nvPr>
            <p:ph idx="1"/>
          </p:nvPr>
        </p:nvSpPr>
        <p:spPr/>
        <p:txBody>
          <a:bodyPr>
            <a:normAutofit/>
          </a:bodyPr>
          <a:lstStyle/>
          <a:p>
            <a:pPr marL="0" indent="0">
              <a:buNone/>
            </a:pPr>
            <a:r>
              <a:rPr lang="en-US" sz="1700" dirty="0"/>
              <a:t>For schools seeking approval for HB 49 requirements, CSSP approval is required before submitting to </a:t>
            </a:r>
            <a:r>
              <a:rPr lang="en-US" sz="1700" b="1" dirty="0">
                <a:hlinkClick r:id="rId2"/>
              </a:rPr>
              <a:t>DFM</a:t>
            </a:r>
            <a:r>
              <a:rPr lang="en-US" sz="1700" dirty="0"/>
              <a:t>.</a:t>
            </a:r>
          </a:p>
          <a:p>
            <a:pPr marL="0" indent="0">
              <a:buNone/>
            </a:pPr>
            <a:endParaRPr lang="en-US" sz="1700" dirty="0"/>
          </a:p>
          <a:p>
            <a:pPr marL="0" indent="0">
              <a:buNone/>
            </a:pPr>
            <a:endParaRPr lang="en-US" sz="1700" dirty="0"/>
          </a:p>
          <a:p>
            <a:pPr marL="0" indent="0">
              <a:buNone/>
            </a:pPr>
            <a:endParaRPr lang="en-US" sz="1700" dirty="0"/>
          </a:p>
          <a:p>
            <a:pPr marL="0" indent="0" algn="ctr">
              <a:buNone/>
            </a:pPr>
            <a:r>
              <a:rPr lang="en-US" sz="1800" b="1" u="sng" dirty="0">
                <a:latin typeface="Open Sans"/>
              </a:rPr>
              <a:t>STEP 1</a:t>
            </a:r>
            <a:br>
              <a:rPr lang="en-US" sz="1800" dirty="0">
                <a:latin typeface="Open Sans"/>
              </a:rPr>
            </a:br>
            <a:r>
              <a:rPr lang="en-US" sz="1800" dirty="0">
                <a:latin typeface="Open Sans"/>
              </a:rPr>
              <a:t>Department of Education (DOE) Process</a:t>
            </a:r>
          </a:p>
          <a:p>
            <a:pPr marL="0" indent="0" algn="ctr">
              <a:buNone/>
            </a:pPr>
            <a:r>
              <a:rPr lang="en-US" sz="1800" dirty="0">
                <a:solidFill>
                  <a:srgbClr val="000000"/>
                </a:solidFill>
                <a:latin typeface="Open Sans"/>
              </a:rPr>
              <a:t>Visit the DOE website for procedures to be followed by accessing the </a:t>
            </a:r>
            <a:r>
              <a:rPr lang="en-US" sz="1800" b="1" dirty="0">
                <a:solidFill>
                  <a:srgbClr val="000000"/>
                </a:solidFill>
                <a:latin typeface="Open Sans"/>
                <a:hlinkClick r:id="rId3"/>
              </a:rPr>
              <a:t>School Construction Technical Assistance Manual</a:t>
            </a:r>
            <a:endParaRPr lang="en-US" sz="18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21</a:t>
            </a:fld>
            <a:endParaRPr lang="en-US"/>
          </a:p>
        </p:txBody>
      </p:sp>
      <p:pic>
        <p:nvPicPr>
          <p:cNvPr id="5" name="Picture 4">
            <a:extLst>
              <a:ext uri="{FF2B5EF4-FFF2-40B4-BE49-F238E27FC236}">
                <a16:creationId xmlns:a16="http://schemas.microsoft.com/office/drawing/2014/main" id="{73371825-10B0-46EE-B486-132D9C2D0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405867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School Approval Process (Cont.)</a:t>
            </a:r>
          </a:p>
        </p:txBody>
      </p:sp>
      <p:sp>
        <p:nvSpPr>
          <p:cNvPr id="3" name="Content Placeholder 2"/>
          <p:cNvSpPr>
            <a:spLocks noGrp="1"/>
          </p:cNvSpPr>
          <p:nvPr>
            <p:ph idx="1"/>
          </p:nvPr>
        </p:nvSpPr>
        <p:spPr>
          <a:xfrm>
            <a:off x="457200" y="1356630"/>
            <a:ext cx="8229600" cy="3499149"/>
          </a:xfrm>
        </p:spPr>
        <p:txBody>
          <a:bodyPr/>
          <a:lstStyle/>
          <a:p>
            <a:r>
              <a:rPr lang="en-US" sz="1200" b="1" u="sng"/>
              <a:t>STEP 2</a:t>
            </a:r>
            <a:br>
              <a:rPr lang="en-US" sz="1200"/>
            </a:br>
            <a:r>
              <a:rPr lang="en-US" sz="1200"/>
              <a:t>CSSP Review Process</a:t>
            </a:r>
          </a:p>
          <a:p>
            <a:r>
              <a:rPr lang="en-US" sz="1200"/>
              <a:t>To begin the review process, review the </a:t>
            </a:r>
            <a:r>
              <a:rPr lang="en-US" sz="1200" b="1">
                <a:hlinkClick r:id="rId2"/>
              </a:rPr>
              <a:t>HB 49 checklist</a:t>
            </a:r>
            <a:r>
              <a:rPr lang="en-US" sz="1200"/>
              <a:t> for schools.</a:t>
            </a:r>
          </a:p>
          <a:p>
            <a:endParaRPr lang="en-US" sz="1200"/>
          </a:p>
          <a:p>
            <a:endParaRPr lang="en-US" sz="1200"/>
          </a:p>
          <a:p>
            <a:endParaRPr lang="en-US"/>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22</a:t>
            </a:fld>
            <a:endParaRPr lang="en-US"/>
          </a:p>
        </p:txBody>
      </p:sp>
      <p:sp>
        <p:nvSpPr>
          <p:cNvPr id="7" name="Rectangle 6"/>
          <p:cNvSpPr/>
          <p:nvPr/>
        </p:nvSpPr>
        <p:spPr>
          <a:xfrm>
            <a:off x="530772" y="4945145"/>
            <a:ext cx="6342993" cy="369332"/>
          </a:xfrm>
          <a:prstGeom prst="rect">
            <a:avLst/>
          </a:prstGeom>
        </p:spPr>
        <p:txBody>
          <a:bodyPr wrap="square">
            <a:spAutoFit/>
          </a:bodyPr>
          <a:lstStyle/>
          <a:p>
            <a:r>
              <a:rPr lang="en-US" dirty="0">
                <a:hlinkClick r:id="rId3"/>
              </a:rPr>
              <a:t>https://legis.delaware.gov/SessionLaws/Chapter?id=15327</a:t>
            </a:r>
            <a:endParaRPr lang="en-US" dirty="0"/>
          </a:p>
        </p:txBody>
      </p:sp>
      <p:sp>
        <p:nvSpPr>
          <p:cNvPr id="8" name="Rectangle 7"/>
          <p:cNvSpPr/>
          <p:nvPr/>
        </p:nvSpPr>
        <p:spPr>
          <a:xfrm>
            <a:off x="530772" y="5695811"/>
            <a:ext cx="5733393" cy="369332"/>
          </a:xfrm>
          <a:prstGeom prst="rect">
            <a:avLst/>
          </a:prstGeom>
        </p:spPr>
        <p:txBody>
          <a:bodyPr wrap="square">
            <a:spAutoFit/>
          </a:bodyPr>
          <a:lstStyle/>
          <a:p>
            <a:r>
              <a:rPr lang="en-US" dirty="0">
                <a:hlinkClick r:id="rId4"/>
              </a:rPr>
              <a:t>https://delcode.delaware.gov/title14/c023/index.html</a:t>
            </a:r>
            <a:endParaRPr lang="en-US" dirty="0"/>
          </a:p>
        </p:txBody>
      </p:sp>
      <p:pic>
        <p:nvPicPr>
          <p:cNvPr id="9" name="Picture 8">
            <a:extLst>
              <a:ext uri="{FF2B5EF4-FFF2-40B4-BE49-F238E27FC236}">
                <a16:creationId xmlns:a16="http://schemas.microsoft.com/office/drawing/2014/main" id="{4206EEAA-9572-4D91-8525-8C97C0CC1D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pic>
        <p:nvPicPr>
          <p:cNvPr id="12" name="Picture 11">
            <a:extLst>
              <a:ext uri="{FF2B5EF4-FFF2-40B4-BE49-F238E27FC236}">
                <a16:creationId xmlns:a16="http://schemas.microsoft.com/office/drawing/2014/main" id="{F4F1F614-0499-9D1D-EEB3-9C38D504F824}"/>
              </a:ext>
            </a:extLst>
          </p:cNvPr>
          <p:cNvPicPr>
            <a:picLocks noChangeAspect="1"/>
          </p:cNvPicPr>
          <p:nvPr/>
        </p:nvPicPr>
        <p:blipFill>
          <a:blip r:embed="rId6"/>
          <a:stretch>
            <a:fillRect/>
          </a:stretch>
        </p:blipFill>
        <p:spPr>
          <a:xfrm>
            <a:off x="9832" y="2126226"/>
            <a:ext cx="9124335" cy="2605548"/>
          </a:xfrm>
          <a:prstGeom prst="rect">
            <a:avLst/>
          </a:prstGeom>
        </p:spPr>
      </p:pic>
    </p:spTree>
    <p:extLst>
      <p:ext uri="{BB962C8B-B14F-4D97-AF65-F5344CB8AC3E}">
        <p14:creationId xmlns:p14="http://schemas.microsoft.com/office/powerpoint/2010/main" val="85874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HB 49 Checklist</a:t>
            </a:r>
            <a:br>
              <a:rPr lang="en-US" dirty="0"/>
            </a:br>
            <a:endParaRPr lang="en-US" dirty="0"/>
          </a:p>
        </p:txBody>
      </p:sp>
      <p:pic>
        <p:nvPicPr>
          <p:cNvPr id="5" name="Content Placeholder 4">
            <a:extLst>
              <a:ext uri="{FF2B5EF4-FFF2-40B4-BE49-F238E27FC236}">
                <a16:creationId xmlns:a16="http://schemas.microsoft.com/office/drawing/2014/main" id="{084F7A8B-07D3-4A2A-9D2F-E6E4E4D0EE0E}"/>
              </a:ext>
            </a:extLst>
          </p:cNvPr>
          <p:cNvPicPr>
            <a:picLocks noGrp="1" noChangeAspect="1"/>
          </p:cNvPicPr>
          <p:nvPr>
            <p:ph idx="1"/>
          </p:nvPr>
        </p:nvPicPr>
        <p:blipFill>
          <a:blip r:embed="rId2"/>
          <a:stretch>
            <a:fillRect/>
          </a:stretch>
        </p:blipFill>
        <p:spPr>
          <a:xfrm>
            <a:off x="199697" y="1313794"/>
            <a:ext cx="8705764" cy="4225615"/>
          </a:xfrm>
          <a:prstGeom prst="rect">
            <a:avLst/>
          </a:prstGeom>
        </p:spPr>
      </p:pic>
      <p:sp>
        <p:nvSpPr>
          <p:cNvPr id="4" name="Slide Number Placeholder 3"/>
          <p:cNvSpPr>
            <a:spLocks noGrp="1"/>
          </p:cNvSpPr>
          <p:nvPr>
            <p:ph type="sldNum" sz="quarter" idx="12"/>
          </p:nvPr>
        </p:nvSpPr>
        <p:spPr/>
        <p:txBody>
          <a:bodyPr/>
          <a:lstStyle/>
          <a:p>
            <a:fld id="{078AA309-8C80-B544-8D0C-6E2421A4D394}" type="slidenum">
              <a:rPr lang="en-US" smtClean="0"/>
              <a:pPr/>
              <a:t>23</a:t>
            </a:fld>
            <a:endParaRPr lang="en-US"/>
          </a:p>
        </p:txBody>
      </p:sp>
      <p:pic>
        <p:nvPicPr>
          <p:cNvPr id="6" name="Picture 5">
            <a:extLst>
              <a:ext uri="{FF2B5EF4-FFF2-40B4-BE49-F238E27FC236}">
                <a16:creationId xmlns:a16="http://schemas.microsoft.com/office/drawing/2014/main" id="{FDD990A9-24C0-4102-A749-40618FD62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868919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HB 49 Checklist, Cont.</a:t>
            </a:r>
            <a:br>
              <a:rPr lang="en-US" dirty="0"/>
            </a:br>
            <a:endParaRPr lang="en-US" dirty="0"/>
          </a:p>
        </p:txBody>
      </p:sp>
      <p:pic>
        <p:nvPicPr>
          <p:cNvPr id="5" name="Content Placeholder 4">
            <a:extLst>
              <a:ext uri="{FF2B5EF4-FFF2-40B4-BE49-F238E27FC236}">
                <a16:creationId xmlns:a16="http://schemas.microsoft.com/office/drawing/2014/main" id="{B88522A7-1628-47AB-B111-A7F8100DCA85}"/>
              </a:ext>
            </a:extLst>
          </p:cNvPr>
          <p:cNvPicPr>
            <a:picLocks noGrp="1" noChangeAspect="1"/>
          </p:cNvPicPr>
          <p:nvPr>
            <p:ph idx="1"/>
          </p:nvPr>
        </p:nvPicPr>
        <p:blipFill>
          <a:blip r:embed="rId2"/>
          <a:stretch>
            <a:fillRect/>
          </a:stretch>
        </p:blipFill>
        <p:spPr>
          <a:xfrm>
            <a:off x="252247" y="1492469"/>
            <a:ext cx="8565931" cy="4582510"/>
          </a:xfrm>
          <a:prstGeom prst="rect">
            <a:avLst/>
          </a:prstGeom>
        </p:spPr>
      </p:pic>
      <p:sp>
        <p:nvSpPr>
          <p:cNvPr id="4" name="Slide Number Placeholder 3"/>
          <p:cNvSpPr>
            <a:spLocks noGrp="1"/>
          </p:cNvSpPr>
          <p:nvPr>
            <p:ph type="sldNum" sz="quarter" idx="12"/>
          </p:nvPr>
        </p:nvSpPr>
        <p:spPr/>
        <p:txBody>
          <a:bodyPr/>
          <a:lstStyle/>
          <a:p>
            <a:fld id="{078AA309-8C80-B544-8D0C-6E2421A4D394}" type="slidenum">
              <a:rPr lang="en-US" smtClean="0"/>
              <a:pPr/>
              <a:t>24</a:t>
            </a:fld>
            <a:endParaRPr lang="en-US"/>
          </a:p>
        </p:txBody>
      </p:sp>
      <p:pic>
        <p:nvPicPr>
          <p:cNvPr id="6" name="Picture 5">
            <a:extLst>
              <a:ext uri="{FF2B5EF4-FFF2-40B4-BE49-F238E27FC236}">
                <a16:creationId xmlns:a16="http://schemas.microsoft.com/office/drawing/2014/main" id="{2794C3CC-CDB3-4693-97DC-E930AFFF0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400367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HB 49 Checklist, Cont.</a:t>
            </a:r>
            <a:br>
              <a:rPr lang="en-US" dirty="0"/>
            </a:br>
            <a:endParaRPr lang="en-US" dirty="0"/>
          </a:p>
        </p:txBody>
      </p:sp>
      <p:pic>
        <p:nvPicPr>
          <p:cNvPr id="5" name="Content Placeholder 4">
            <a:extLst>
              <a:ext uri="{FF2B5EF4-FFF2-40B4-BE49-F238E27FC236}">
                <a16:creationId xmlns:a16="http://schemas.microsoft.com/office/drawing/2014/main" id="{3BA4EFCD-4CBC-4126-B003-A7F6806A1B8C}"/>
              </a:ext>
            </a:extLst>
          </p:cNvPr>
          <p:cNvPicPr>
            <a:picLocks noGrp="1" noChangeAspect="1"/>
          </p:cNvPicPr>
          <p:nvPr>
            <p:ph idx="1"/>
          </p:nvPr>
        </p:nvPicPr>
        <p:blipFill>
          <a:blip r:embed="rId2"/>
          <a:stretch>
            <a:fillRect/>
          </a:stretch>
        </p:blipFill>
        <p:spPr>
          <a:xfrm>
            <a:off x="280322" y="1908427"/>
            <a:ext cx="8406478" cy="3412205"/>
          </a:xfrm>
          <a:prstGeom prst="rect">
            <a:avLst/>
          </a:prstGeom>
        </p:spPr>
      </p:pic>
      <p:sp>
        <p:nvSpPr>
          <p:cNvPr id="4" name="Slide Number Placeholder 3"/>
          <p:cNvSpPr>
            <a:spLocks noGrp="1"/>
          </p:cNvSpPr>
          <p:nvPr>
            <p:ph type="sldNum" sz="quarter" idx="12"/>
          </p:nvPr>
        </p:nvSpPr>
        <p:spPr/>
        <p:txBody>
          <a:bodyPr/>
          <a:lstStyle/>
          <a:p>
            <a:fld id="{078AA309-8C80-B544-8D0C-6E2421A4D394}" type="slidenum">
              <a:rPr lang="en-US" smtClean="0"/>
              <a:pPr/>
              <a:t>25</a:t>
            </a:fld>
            <a:endParaRPr lang="en-US"/>
          </a:p>
        </p:txBody>
      </p:sp>
      <p:pic>
        <p:nvPicPr>
          <p:cNvPr id="6" name="Picture 5">
            <a:extLst>
              <a:ext uri="{FF2B5EF4-FFF2-40B4-BE49-F238E27FC236}">
                <a16:creationId xmlns:a16="http://schemas.microsoft.com/office/drawing/2014/main" id="{78AB976D-7D96-4963-AD89-C6F13BDEA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47366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HB 49 Checklist, Cont.</a:t>
            </a:r>
          </a:p>
        </p:txBody>
      </p:sp>
      <p:pic>
        <p:nvPicPr>
          <p:cNvPr id="5" name="Content Placeholder 4">
            <a:extLst>
              <a:ext uri="{FF2B5EF4-FFF2-40B4-BE49-F238E27FC236}">
                <a16:creationId xmlns:a16="http://schemas.microsoft.com/office/drawing/2014/main" id="{15780452-27C6-42CA-8E0B-70C53ABA687C}"/>
              </a:ext>
            </a:extLst>
          </p:cNvPr>
          <p:cNvPicPr>
            <a:picLocks noGrp="1" noChangeAspect="1"/>
          </p:cNvPicPr>
          <p:nvPr>
            <p:ph idx="1"/>
          </p:nvPr>
        </p:nvPicPr>
        <p:blipFill>
          <a:blip r:embed="rId2"/>
          <a:stretch>
            <a:fillRect/>
          </a:stretch>
        </p:blipFill>
        <p:spPr>
          <a:xfrm>
            <a:off x="752475" y="2468880"/>
            <a:ext cx="7639050" cy="2026126"/>
          </a:xfrm>
          <a:prstGeom prst="rect">
            <a:avLst/>
          </a:prstGeom>
        </p:spPr>
      </p:pic>
      <p:sp>
        <p:nvSpPr>
          <p:cNvPr id="4" name="Slide Number Placeholder 3"/>
          <p:cNvSpPr>
            <a:spLocks noGrp="1"/>
          </p:cNvSpPr>
          <p:nvPr>
            <p:ph type="sldNum" sz="quarter" idx="12"/>
          </p:nvPr>
        </p:nvSpPr>
        <p:spPr/>
        <p:txBody>
          <a:bodyPr/>
          <a:lstStyle/>
          <a:p>
            <a:fld id="{078AA309-8C80-B544-8D0C-6E2421A4D394}" type="slidenum">
              <a:rPr lang="en-US" smtClean="0"/>
              <a:pPr/>
              <a:t>26</a:t>
            </a:fld>
            <a:endParaRPr lang="en-US"/>
          </a:p>
        </p:txBody>
      </p:sp>
      <p:pic>
        <p:nvPicPr>
          <p:cNvPr id="6" name="Picture 5">
            <a:extLst>
              <a:ext uri="{FF2B5EF4-FFF2-40B4-BE49-F238E27FC236}">
                <a16:creationId xmlns:a16="http://schemas.microsoft.com/office/drawing/2014/main" id="{430895C9-E1B5-416A-9AC8-B144FBE42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4100044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HB 49 Checklist, Cont.</a:t>
            </a:r>
          </a:p>
        </p:txBody>
      </p:sp>
      <p:sp>
        <p:nvSpPr>
          <p:cNvPr id="3" name="Content Placeholder 2"/>
          <p:cNvSpPr>
            <a:spLocks noGrp="1"/>
          </p:cNvSpPr>
          <p:nvPr>
            <p:ph idx="1"/>
          </p:nvPr>
        </p:nvSpPr>
        <p:spPr/>
        <p:txBody>
          <a:bodyPr>
            <a:normAutofit/>
          </a:bodyPr>
          <a:lstStyle/>
          <a:p>
            <a:pPr marL="0" indent="0" algn="ctr">
              <a:buNone/>
            </a:pPr>
            <a:endParaRPr lang="en-US" sz="2400" b="1" dirty="0">
              <a:latin typeface="Open Sans"/>
            </a:endParaRPr>
          </a:p>
          <a:p>
            <a:pPr marL="0" indent="0" algn="ctr">
              <a:buNone/>
            </a:pPr>
            <a:endParaRPr lang="en-US" sz="2400" b="1" dirty="0">
              <a:latin typeface="Open Sans"/>
            </a:endParaRPr>
          </a:p>
          <a:p>
            <a:pPr marL="0" indent="0" algn="ctr">
              <a:buNone/>
            </a:pPr>
            <a:endParaRPr lang="en-US" sz="2400" b="1" dirty="0">
              <a:latin typeface="Open Sans"/>
            </a:endParaRPr>
          </a:p>
          <a:p>
            <a:pPr marL="0" indent="0" algn="ctr">
              <a:buNone/>
            </a:pPr>
            <a:r>
              <a:rPr lang="en-US" sz="2400" b="1" dirty="0">
                <a:latin typeface="Open Sans"/>
              </a:rPr>
              <a:t>STEP 3</a:t>
            </a:r>
            <a:br>
              <a:rPr lang="en-US" sz="2400" dirty="0">
                <a:latin typeface="Open Sans"/>
              </a:rPr>
            </a:br>
            <a:r>
              <a:rPr lang="en-US" sz="2400" dirty="0">
                <a:latin typeface="Open Sans"/>
              </a:rPr>
              <a:t>Approval</a:t>
            </a:r>
          </a:p>
          <a:p>
            <a:pPr marL="0" indent="0" algn="ctr">
              <a:buNone/>
            </a:pPr>
            <a:r>
              <a:rPr lang="en-US" sz="2400" dirty="0">
                <a:solidFill>
                  <a:srgbClr val="000000"/>
                </a:solidFill>
                <a:latin typeface="Open Sans"/>
              </a:rPr>
              <a:t>Once you receive approval, you will receive a copy of the </a:t>
            </a:r>
            <a:r>
              <a:rPr lang="en-US" sz="2400" b="1" dirty="0">
                <a:solidFill>
                  <a:srgbClr val="000000"/>
                </a:solidFill>
                <a:latin typeface="Open Sans"/>
                <a:hlinkClick r:id="rId2"/>
              </a:rPr>
              <a:t>HB 49 Construction Approval Form</a:t>
            </a:r>
            <a:r>
              <a:rPr lang="en-US" sz="2400" dirty="0">
                <a:solidFill>
                  <a:srgbClr val="000000"/>
                </a:solidFill>
                <a:latin typeface="Open Sans"/>
              </a:rPr>
              <a:t> from the CSSP staff to be included in your submission to </a:t>
            </a:r>
            <a:r>
              <a:rPr lang="en-US" sz="2400" b="1" dirty="0">
                <a:solidFill>
                  <a:srgbClr val="000000"/>
                </a:solidFill>
                <a:latin typeface="Open Sans"/>
                <a:hlinkClick r:id="rId3"/>
              </a:rPr>
              <a:t>DFM</a:t>
            </a:r>
            <a:r>
              <a:rPr lang="en-US" sz="2400" dirty="0">
                <a:solidFill>
                  <a:srgbClr val="000000"/>
                </a:solidFill>
                <a:latin typeface="Open Sans"/>
              </a:rPr>
              <a:t>.</a:t>
            </a:r>
          </a:p>
          <a:p>
            <a:pPr marL="0" indent="0">
              <a:buNone/>
            </a:pPr>
            <a:endParaRPr lang="en-US" sz="24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27</a:t>
            </a:fld>
            <a:endParaRPr lang="en-US"/>
          </a:p>
        </p:txBody>
      </p:sp>
      <p:pic>
        <p:nvPicPr>
          <p:cNvPr id="5" name="Picture 4">
            <a:extLst>
              <a:ext uri="{FF2B5EF4-FFF2-40B4-BE49-F238E27FC236}">
                <a16:creationId xmlns:a16="http://schemas.microsoft.com/office/drawing/2014/main" id="{39457B25-F3C5-4478-A706-BE53437D0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327300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		Other Considerations……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Keeping everyone outside</a:t>
            </a:r>
          </a:p>
          <a:p>
            <a:r>
              <a:rPr lang="en-US" dirty="0"/>
              <a:t>Areas used to “Screen”</a:t>
            </a:r>
          </a:p>
          <a:p>
            <a:r>
              <a:rPr lang="en-US" dirty="0"/>
              <a:t>Bullet resistant fiberglass mesh &amp; levels of resistance</a:t>
            </a:r>
          </a:p>
          <a:p>
            <a:r>
              <a:rPr lang="en-US" dirty="0"/>
              <a:t>Letter from the Fire Marshall must contain name/model of locks</a:t>
            </a:r>
          </a:p>
          <a:p>
            <a:r>
              <a:rPr lang="en-US" dirty="0"/>
              <a:t>Electronically released doors</a:t>
            </a:r>
          </a:p>
          <a:p>
            <a:r>
              <a:rPr lang="en-US" dirty="0"/>
              <a:t>May require a letter from Principal and Superintendent no screening will be done outside of designated areas</a:t>
            </a:r>
          </a:p>
          <a:p>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28</a:t>
            </a:fld>
            <a:endParaRPr lang="en-US"/>
          </a:p>
        </p:txBody>
      </p:sp>
      <p:pic>
        <p:nvPicPr>
          <p:cNvPr id="5" name="Picture 4">
            <a:extLst>
              <a:ext uri="{FF2B5EF4-FFF2-40B4-BE49-F238E27FC236}">
                <a16:creationId xmlns:a16="http://schemas.microsoft.com/office/drawing/2014/main" id="{01C3BDD3-8441-4DBA-A889-02D5A98FB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20821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OSPC</a:t>
            </a:r>
          </a:p>
        </p:txBody>
      </p:sp>
      <p:pic>
        <p:nvPicPr>
          <p:cNvPr id="5" name="Content Placeholder 4">
            <a:extLst>
              <a:ext uri="{FF2B5EF4-FFF2-40B4-BE49-F238E27FC236}">
                <a16:creationId xmlns:a16="http://schemas.microsoft.com/office/drawing/2014/main" id="{E78D2CD8-D95C-4008-B411-1040F80210CA}"/>
              </a:ext>
            </a:extLst>
          </p:cNvPr>
          <p:cNvPicPr>
            <a:picLocks noGrp="1"/>
          </p:cNvPicPr>
          <p:nvPr>
            <p:ph idx="1"/>
          </p:nvPr>
        </p:nvPicPr>
        <p:blipFill>
          <a:blip r:embed="rId2"/>
          <a:stretch>
            <a:fillRect/>
          </a:stretch>
        </p:blipFill>
        <p:spPr bwMode="auto">
          <a:xfrm>
            <a:off x="745041" y="1712315"/>
            <a:ext cx="3323376" cy="1184452"/>
          </a:xfrm>
          <a:prstGeom prst="rect">
            <a:avLst/>
          </a:prstGeom>
          <a:noFill/>
        </p:spPr>
      </p:pic>
      <p:sp>
        <p:nvSpPr>
          <p:cNvPr id="4" name="Slide Number Placeholder 3"/>
          <p:cNvSpPr>
            <a:spLocks noGrp="1"/>
          </p:cNvSpPr>
          <p:nvPr>
            <p:ph type="sldNum" sz="quarter" idx="12"/>
          </p:nvPr>
        </p:nvSpPr>
        <p:spPr/>
        <p:txBody>
          <a:bodyPr/>
          <a:lstStyle/>
          <a:p>
            <a:fld id="{078AA309-8C80-B544-8D0C-6E2421A4D394}" type="slidenum">
              <a:rPr lang="en-US" smtClean="0"/>
              <a:pPr/>
              <a:t>29</a:t>
            </a:fld>
            <a:endParaRPr lang="en-US"/>
          </a:p>
        </p:txBody>
      </p:sp>
      <p:sp>
        <p:nvSpPr>
          <p:cNvPr id="6" name="Rectangle 5"/>
          <p:cNvSpPr/>
          <p:nvPr/>
        </p:nvSpPr>
        <p:spPr>
          <a:xfrm>
            <a:off x="4811453" y="1521551"/>
            <a:ext cx="3163613" cy="2554545"/>
          </a:xfrm>
          <a:prstGeom prst="rect">
            <a:avLst/>
          </a:prstGeom>
        </p:spPr>
        <p:txBody>
          <a:bodyPr wrap="square">
            <a:spAutoFit/>
          </a:bodyPr>
          <a:lstStyle/>
          <a:p>
            <a:r>
              <a:rPr lang="en-US" sz="3200" b="1" dirty="0">
                <a:solidFill>
                  <a:srgbClr val="080808"/>
                </a:solidFill>
              </a:rPr>
              <a:t>Review and Approval of New Schools</a:t>
            </a:r>
          </a:p>
          <a:p>
            <a:endParaRPr lang="en-US" sz="3200" b="1" dirty="0">
              <a:solidFill>
                <a:srgbClr val="080808"/>
              </a:solidFill>
            </a:endParaRPr>
          </a:p>
          <a:p>
            <a:endParaRPr lang="en-US" sz="3200" dirty="0"/>
          </a:p>
        </p:txBody>
      </p:sp>
      <p:pic>
        <p:nvPicPr>
          <p:cNvPr id="7" name="Picture 6">
            <a:extLst>
              <a:ext uri="{FF2B5EF4-FFF2-40B4-BE49-F238E27FC236}">
                <a16:creationId xmlns:a16="http://schemas.microsoft.com/office/drawing/2014/main" id="{78F4890F-9856-4C1D-9C0C-BBCE324DA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
        <p:nvSpPr>
          <p:cNvPr id="3" name="TextBox 2">
            <a:extLst>
              <a:ext uri="{FF2B5EF4-FFF2-40B4-BE49-F238E27FC236}">
                <a16:creationId xmlns:a16="http://schemas.microsoft.com/office/drawing/2014/main" id="{CAC279ED-6B7D-43FB-BC6C-9C950E8DF32E}"/>
              </a:ext>
            </a:extLst>
          </p:cNvPr>
          <p:cNvSpPr txBox="1"/>
          <p:nvPr/>
        </p:nvSpPr>
        <p:spPr>
          <a:xfrm>
            <a:off x="1630017" y="3553739"/>
            <a:ext cx="5883966" cy="1477328"/>
          </a:xfrm>
          <a:prstGeom prst="rect">
            <a:avLst/>
          </a:prstGeom>
          <a:noFill/>
        </p:spPr>
        <p:txBody>
          <a:bodyPr wrap="square" rtlCol="0">
            <a:spAutoFit/>
          </a:bodyPr>
          <a:lstStyle/>
          <a:p>
            <a:pPr algn="ctr"/>
            <a:r>
              <a:rPr lang="en-US" dirty="0"/>
              <a:t>David L. Edgell, AICP</a:t>
            </a:r>
          </a:p>
          <a:p>
            <a:pPr algn="ctr"/>
            <a:r>
              <a:rPr lang="en-US" dirty="0"/>
              <a:t>Director</a:t>
            </a:r>
          </a:p>
          <a:p>
            <a:pPr algn="ctr"/>
            <a:r>
              <a:rPr lang="en-US" dirty="0"/>
              <a:t>Delaware Office of State Planning Coordination</a:t>
            </a:r>
          </a:p>
          <a:p>
            <a:pPr algn="ctr"/>
            <a:r>
              <a:rPr lang="en-US" dirty="0"/>
              <a:t>May 16, 2024</a:t>
            </a:r>
          </a:p>
          <a:p>
            <a:pPr algn="ctr"/>
            <a:endParaRPr lang="en-US" dirty="0"/>
          </a:p>
        </p:txBody>
      </p:sp>
    </p:spTree>
    <p:extLst>
      <p:ext uri="{BB962C8B-B14F-4D97-AF65-F5344CB8AC3E}">
        <p14:creationId xmlns:p14="http://schemas.microsoft.com/office/powerpoint/2010/main" val="366667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Information</a:t>
            </a:r>
          </a:p>
        </p:txBody>
      </p:sp>
      <p:sp>
        <p:nvSpPr>
          <p:cNvPr id="3" name="Content Placeholder 2"/>
          <p:cNvSpPr>
            <a:spLocks noGrp="1"/>
          </p:cNvSpPr>
          <p:nvPr>
            <p:ph idx="1"/>
          </p:nvPr>
        </p:nvSpPr>
        <p:spPr>
          <a:xfrm>
            <a:off x="457200" y="1259457"/>
            <a:ext cx="8229600" cy="4925465"/>
          </a:xfrm>
        </p:spPr>
        <p:txBody>
          <a:bodyPr>
            <a:normAutofit fontScale="77500" lnSpcReduction="20000"/>
          </a:bodyPr>
          <a:lstStyle/>
          <a:p>
            <a:pPr marL="457200" lvl="1" indent="0">
              <a:buNone/>
            </a:pPr>
            <a:r>
              <a:rPr lang="en-US" sz="2000" dirty="0"/>
              <a:t>Jennifer Carlson, Director of Finance, Delaware Department of Education</a:t>
            </a:r>
          </a:p>
          <a:p>
            <a:pPr marL="457200" lvl="1" indent="0">
              <a:buNone/>
            </a:pPr>
            <a:r>
              <a:rPr lang="en-US" sz="1600" dirty="0"/>
              <a:t>	Phone: (302) 735-4041</a:t>
            </a:r>
          </a:p>
          <a:p>
            <a:pPr marL="457200" lvl="1" indent="0">
              <a:buNone/>
            </a:pPr>
            <a:r>
              <a:rPr lang="en-US" sz="1600" dirty="0"/>
              <a:t>	Email: </a:t>
            </a:r>
            <a:r>
              <a:rPr lang="en-US" sz="1600" u="sng" dirty="0">
                <a:solidFill>
                  <a:srgbClr val="0070C0"/>
                </a:solidFill>
                <a:hlinkClick r:id="rId2"/>
              </a:rPr>
              <a:t>Jennifer.Carlson@doe.k12.de.us</a:t>
            </a:r>
            <a:endParaRPr lang="en-US" sz="1600" u="sng" dirty="0">
              <a:solidFill>
                <a:srgbClr val="0070C0"/>
              </a:solidFill>
            </a:endParaRPr>
          </a:p>
          <a:p>
            <a:pPr marL="457200" lvl="1" indent="0">
              <a:buNone/>
            </a:pPr>
            <a:endParaRPr lang="en-US" sz="1600" dirty="0"/>
          </a:p>
          <a:p>
            <a:pPr marL="457200" lvl="1" indent="0">
              <a:buNone/>
            </a:pPr>
            <a:r>
              <a:rPr lang="en-US" sz="2100" dirty="0"/>
              <a:t>Jamie Mack, Education Associate, Delaware Department of Education</a:t>
            </a:r>
          </a:p>
          <a:p>
            <a:pPr marL="457200" lvl="1" indent="0">
              <a:buNone/>
            </a:pPr>
            <a:r>
              <a:rPr lang="en-US" sz="2100" dirty="0"/>
              <a:t>	</a:t>
            </a:r>
            <a:r>
              <a:rPr lang="en-US" sz="1600" dirty="0"/>
              <a:t>Phone: (302) 857-3364</a:t>
            </a:r>
          </a:p>
          <a:p>
            <a:pPr marL="457200" lvl="1" indent="0">
              <a:buNone/>
            </a:pPr>
            <a:r>
              <a:rPr lang="en-US" sz="1600" dirty="0"/>
              <a:t>	Email: </a:t>
            </a:r>
            <a:r>
              <a:rPr lang="en-US" sz="1600" dirty="0">
                <a:hlinkClick r:id="rId3"/>
              </a:rPr>
              <a:t>jamie.mack@doe.k12.de.us</a:t>
            </a:r>
            <a:r>
              <a:rPr lang="en-US" sz="1600" u="sng" dirty="0">
                <a:solidFill>
                  <a:schemeClr val="accent1">
                    <a:lumMod val="75000"/>
                  </a:schemeClr>
                </a:solidFill>
              </a:rPr>
              <a:t> </a:t>
            </a:r>
          </a:p>
          <a:p>
            <a:pPr marL="457200" lvl="1" indent="0">
              <a:buNone/>
            </a:pPr>
            <a:endParaRPr lang="en-US" sz="2000" dirty="0"/>
          </a:p>
          <a:p>
            <a:pPr marL="0" lvl="1" indent="0">
              <a:buNone/>
            </a:pPr>
            <a:r>
              <a:rPr lang="en-US" sz="2000" dirty="0"/>
              <a:t>	David Edgell, Director, Delaware Office of State Planning Coordination</a:t>
            </a:r>
          </a:p>
          <a:p>
            <a:pPr marL="457200" lvl="1" indent="0">
              <a:buNone/>
            </a:pPr>
            <a:r>
              <a:rPr lang="en-US" sz="1600" dirty="0"/>
              <a:t>	Phone: (302) 739-3090</a:t>
            </a:r>
          </a:p>
          <a:p>
            <a:pPr marL="457200" lvl="1" indent="0">
              <a:buNone/>
            </a:pPr>
            <a:r>
              <a:rPr lang="en-US" sz="1600" dirty="0"/>
              <a:t>	Email: </a:t>
            </a:r>
            <a:r>
              <a:rPr lang="en-US" sz="1600" dirty="0">
                <a:hlinkClick r:id="rId4"/>
              </a:rPr>
              <a:t>David.Edgell@delaware.gov</a:t>
            </a:r>
            <a:endParaRPr lang="en-US" sz="1600" dirty="0"/>
          </a:p>
          <a:p>
            <a:pPr marL="457200" lvl="1" indent="0">
              <a:buNone/>
            </a:pPr>
            <a:endParaRPr lang="en-US" sz="1600" dirty="0"/>
          </a:p>
          <a:p>
            <a:pPr marL="457200" lvl="1" indent="0">
              <a:buNone/>
            </a:pPr>
            <a:r>
              <a:rPr lang="en-US" sz="2000" dirty="0"/>
              <a:t>Nicole Shuler-Geer, Planner, Comprehensive School Safety Program</a:t>
            </a:r>
          </a:p>
          <a:p>
            <a:pPr marL="457200" lvl="1" indent="0">
              <a:buNone/>
            </a:pPr>
            <a:r>
              <a:rPr lang="en-US" sz="2000" dirty="0"/>
              <a:t>	Delaware Emergency Management Agency</a:t>
            </a:r>
          </a:p>
          <a:p>
            <a:pPr marL="457200" lvl="1" indent="0">
              <a:buNone/>
            </a:pPr>
            <a:r>
              <a:rPr lang="en-US" sz="1600" dirty="0"/>
              <a:t>	Phone: (302) 659-2201	</a:t>
            </a:r>
          </a:p>
          <a:p>
            <a:pPr marL="457200" lvl="1" indent="0">
              <a:buNone/>
            </a:pPr>
            <a:r>
              <a:rPr lang="en-US" sz="1600" dirty="0"/>
              <a:t>	Email: </a:t>
            </a:r>
            <a:r>
              <a:rPr lang="en-US" sz="1600" dirty="0">
                <a:hlinkClick r:id="rId5"/>
              </a:rPr>
              <a:t>Nicole.Shuler@delaware.gov</a:t>
            </a:r>
            <a:endParaRPr lang="en-US" sz="1600" dirty="0"/>
          </a:p>
          <a:p>
            <a:pPr marL="457200" lvl="1" indent="0">
              <a:buNone/>
            </a:pPr>
            <a:endParaRPr lang="en-US" sz="1600" dirty="0"/>
          </a:p>
          <a:p>
            <a:pPr marL="457200" lvl="1" indent="0">
              <a:buNone/>
            </a:pPr>
            <a:r>
              <a:rPr lang="en-US" sz="2000" dirty="0"/>
              <a:t>Douglas Scheer, Planner, Comprehensive School Safety Program</a:t>
            </a:r>
          </a:p>
          <a:p>
            <a:pPr marL="457200" lvl="1" indent="0">
              <a:buNone/>
            </a:pPr>
            <a:r>
              <a:rPr lang="en-US" sz="2000" dirty="0"/>
              <a:t>	Delaware Emergency Management Agency</a:t>
            </a:r>
          </a:p>
          <a:p>
            <a:pPr marL="457200" lvl="1" indent="0">
              <a:buNone/>
            </a:pPr>
            <a:r>
              <a:rPr lang="en-US" sz="1600" dirty="0"/>
              <a:t>	Phone: (302) 659-2254</a:t>
            </a:r>
          </a:p>
          <a:p>
            <a:pPr marL="457200" lvl="1" indent="0">
              <a:buNone/>
            </a:pPr>
            <a:r>
              <a:rPr lang="en-US" sz="1600" dirty="0"/>
              <a:t>	Email: </a:t>
            </a:r>
            <a:r>
              <a:rPr lang="en-US" sz="1600" dirty="0">
                <a:hlinkClick r:id="rId6"/>
              </a:rPr>
              <a:t>Douglas.Scheer@delaware.gov</a:t>
            </a:r>
            <a:endParaRPr lang="en-US" sz="1600"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3</a:t>
            </a:fld>
            <a:endParaRPr lang="en-US"/>
          </a:p>
        </p:txBody>
      </p:sp>
      <p:pic>
        <p:nvPicPr>
          <p:cNvPr id="5" name="Picture 4">
            <a:extLst>
              <a:ext uri="{FF2B5EF4-FFF2-40B4-BE49-F238E27FC236}">
                <a16:creationId xmlns:a16="http://schemas.microsoft.com/office/drawing/2014/main" id="{B0EA5532-D45B-4C71-B094-B25BF82B20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10031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Agenda</a:t>
            </a:r>
          </a:p>
        </p:txBody>
      </p:sp>
      <p:sp>
        <p:nvSpPr>
          <p:cNvPr id="3" name="Content Placeholder 2"/>
          <p:cNvSpPr>
            <a:spLocks noGrp="1"/>
          </p:cNvSpPr>
          <p:nvPr>
            <p:ph idx="1"/>
          </p:nvPr>
        </p:nvSpPr>
        <p:spPr/>
        <p:txBody>
          <a:bodyPr>
            <a:normAutofit/>
          </a:bodyPr>
          <a:lstStyle/>
          <a:p>
            <a:r>
              <a:rPr lang="en-US" sz="2800" dirty="0"/>
              <a:t>Timeframe for Reviews</a:t>
            </a:r>
          </a:p>
          <a:p>
            <a:r>
              <a:rPr lang="en-US" sz="2800" dirty="0"/>
              <a:t>Site Selection</a:t>
            </a:r>
          </a:p>
          <a:p>
            <a:pPr lvl="1"/>
            <a:r>
              <a:rPr lang="en-US" dirty="0"/>
              <a:t>Assistance from OSPC (optional)</a:t>
            </a:r>
          </a:p>
          <a:p>
            <a:r>
              <a:rPr lang="en-US" sz="2800" dirty="0"/>
              <a:t>Preliminary Land Use Service (PLUS) Review of school site</a:t>
            </a:r>
          </a:p>
          <a:p>
            <a:r>
              <a:rPr lang="en-US" sz="2800" dirty="0"/>
              <a:t>School Site Approval Process (29 </a:t>
            </a:r>
            <a:r>
              <a:rPr lang="en-US" sz="2800" b="1" dirty="0"/>
              <a:t>Del. C</a:t>
            </a:r>
            <a:r>
              <a:rPr lang="en-US" sz="2800" dirty="0"/>
              <a:t>. § 7525)</a:t>
            </a:r>
          </a:p>
          <a:p>
            <a:r>
              <a:rPr lang="en-US" sz="2800" dirty="0"/>
              <a:t>PLUS Review of school buildings and additions</a:t>
            </a:r>
          </a:p>
          <a:p>
            <a:pPr marL="0" indent="0">
              <a:buNone/>
            </a:pPr>
            <a:endParaRPr lang="en-US" dirty="0"/>
          </a:p>
        </p:txBody>
      </p:sp>
      <p:pic>
        <p:nvPicPr>
          <p:cNvPr id="4" name="Picture 3">
            <a:extLst>
              <a:ext uri="{FF2B5EF4-FFF2-40B4-BE49-F238E27FC236}">
                <a16:creationId xmlns:a16="http://schemas.microsoft.com/office/drawing/2014/main" id="{F87862E3-C4BB-458C-8927-5C82F0765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73459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Timeline</a:t>
            </a:r>
          </a:p>
        </p:txBody>
      </p:sp>
      <p:sp>
        <p:nvSpPr>
          <p:cNvPr id="3" name="Content Placeholder 2"/>
          <p:cNvSpPr>
            <a:spLocks noGrp="1"/>
          </p:cNvSpPr>
          <p:nvPr>
            <p:ph idx="1"/>
          </p:nvPr>
        </p:nvSpPr>
        <p:spPr/>
        <p:txBody>
          <a:bodyPr>
            <a:noAutofit/>
          </a:bodyPr>
          <a:lstStyle/>
          <a:p>
            <a:r>
              <a:rPr lang="en-US" sz="2000" dirty="0"/>
              <a:t>Fall of the year before CN submission</a:t>
            </a:r>
          </a:p>
          <a:p>
            <a:pPr lvl="1"/>
            <a:r>
              <a:rPr lang="en-US" sz="2000" dirty="0"/>
              <a:t>Site search to identify suitable parcels for new school construction </a:t>
            </a:r>
          </a:p>
          <a:p>
            <a:r>
              <a:rPr lang="en-US" sz="2000" dirty="0"/>
              <a:t>April</a:t>
            </a:r>
          </a:p>
          <a:p>
            <a:pPr lvl="1"/>
            <a:r>
              <a:rPr lang="en-US" sz="2000" dirty="0"/>
              <a:t>Latest suggested date for </a:t>
            </a:r>
            <a:r>
              <a:rPr lang="en-US" sz="2000" b="1" dirty="0"/>
              <a:t>PLUS review </a:t>
            </a:r>
            <a:r>
              <a:rPr lang="en-US" sz="2000" dirty="0"/>
              <a:t>of proposed school sites</a:t>
            </a:r>
          </a:p>
          <a:p>
            <a:r>
              <a:rPr lang="en-US" sz="2000" dirty="0"/>
              <a:t>May</a:t>
            </a:r>
          </a:p>
          <a:p>
            <a:pPr lvl="1"/>
            <a:r>
              <a:rPr lang="en-US" sz="2000" dirty="0"/>
              <a:t>PLUS Comments received by District</a:t>
            </a:r>
          </a:p>
          <a:p>
            <a:r>
              <a:rPr lang="en-US" sz="2000" dirty="0"/>
              <a:t>May-June</a:t>
            </a:r>
          </a:p>
          <a:p>
            <a:pPr lvl="1"/>
            <a:r>
              <a:rPr lang="en-US" sz="2000" dirty="0"/>
              <a:t>Send letter requesting approval to DOE</a:t>
            </a:r>
          </a:p>
          <a:p>
            <a:pPr lvl="1"/>
            <a:r>
              <a:rPr lang="en-US" sz="2000" dirty="0"/>
              <a:t>Appraisals of selected sites</a:t>
            </a:r>
          </a:p>
        </p:txBody>
      </p:sp>
      <p:pic>
        <p:nvPicPr>
          <p:cNvPr id="4" name="Picture 3">
            <a:extLst>
              <a:ext uri="{FF2B5EF4-FFF2-40B4-BE49-F238E27FC236}">
                <a16:creationId xmlns:a16="http://schemas.microsoft.com/office/drawing/2014/main" id="{BC835CEE-A1F9-47ED-8F0D-6385405541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48434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Timeline</a:t>
            </a:r>
          </a:p>
        </p:txBody>
      </p:sp>
      <p:sp>
        <p:nvSpPr>
          <p:cNvPr id="3" name="Content Placeholder 2"/>
          <p:cNvSpPr>
            <a:spLocks noGrp="1"/>
          </p:cNvSpPr>
          <p:nvPr>
            <p:ph idx="1"/>
          </p:nvPr>
        </p:nvSpPr>
        <p:spPr/>
        <p:txBody>
          <a:bodyPr>
            <a:normAutofit/>
          </a:bodyPr>
          <a:lstStyle/>
          <a:p>
            <a:r>
              <a:rPr lang="en-US" sz="3000" dirty="0"/>
              <a:t>June – August</a:t>
            </a:r>
          </a:p>
          <a:p>
            <a:pPr lvl="1"/>
            <a:r>
              <a:rPr lang="en-US" sz="3000" dirty="0"/>
              <a:t>Follow up meetings with agencies / service providers (if necessary)</a:t>
            </a:r>
          </a:p>
          <a:p>
            <a:pPr lvl="1"/>
            <a:r>
              <a:rPr lang="en-US" sz="3000" dirty="0"/>
              <a:t>OSPC prepares School Site Approval Report</a:t>
            </a:r>
          </a:p>
          <a:p>
            <a:pPr lvl="2"/>
            <a:r>
              <a:rPr lang="en-US" sz="3000" dirty="0"/>
              <a:t>School site approval letter must be issued before CN is submitted</a:t>
            </a:r>
          </a:p>
          <a:p>
            <a:pPr lvl="1"/>
            <a:r>
              <a:rPr lang="en-US" sz="3000" dirty="0"/>
              <a:t>District finalizes CN request</a:t>
            </a:r>
          </a:p>
          <a:p>
            <a:pPr lvl="2"/>
            <a:r>
              <a:rPr lang="en-US" sz="3000" dirty="0"/>
              <a:t>Due to DOE by August 31</a:t>
            </a:r>
          </a:p>
        </p:txBody>
      </p:sp>
      <p:pic>
        <p:nvPicPr>
          <p:cNvPr id="4" name="Picture 3">
            <a:extLst>
              <a:ext uri="{FF2B5EF4-FFF2-40B4-BE49-F238E27FC236}">
                <a16:creationId xmlns:a16="http://schemas.microsoft.com/office/drawing/2014/main" id="{D1587F46-7F78-40E7-8435-B30487657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722681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Site Selection</a:t>
            </a:r>
          </a:p>
        </p:txBody>
      </p:sp>
      <p:sp>
        <p:nvSpPr>
          <p:cNvPr id="3" name="Content Placeholder 2"/>
          <p:cNvSpPr>
            <a:spLocks noGrp="1"/>
          </p:cNvSpPr>
          <p:nvPr>
            <p:ph idx="1"/>
          </p:nvPr>
        </p:nvSpPr>
        <p:spPr/>
        <p:txBody>
          <a:bodyPr>
            <a:normAutofit fontScale="85000" lnSpcReduction="20000"/>
          </a:bodyPr>
          <a:lstStyle/>
          <a:p>
            <a:r>
              <a:rPr lang="en-US" dirty="0"/>
              <a:t>Must comply with </a:t>
            </a:r>
            <a:r>
              <a:rPr lang="en-US" i="1" dirty="0"/>
              <a:t>Strategies for State Policies and Spending</a:t>
            </a:r>
            <a:endParaRPr lang="en-US" dirty="0"/>
          </a:p>
          <a:p>
            <a:pPr lvl="1"/>
            <a:r>
              <a:rPr lang="en-US" dirty="0"/>
              <a:t>Schools not permitted in Investment Level 4 (rural areas)</a:t>
            </a:r>
          </a:p>
          <a:p>
            <a:pPr lvl="1"/>
            <a:r>
              <a:rPr lang="en-US" dirty="0">
                <a:hlinkClick r:id="rId2"/>
              </a:rPr>
              <a:t>http://stateplanning.delaware.gov/strategies/</a:t>
            </a:r>
            <a:endParaRPr lang="en-US" dirty="0"/>
          </a:p>
          <a:p>
            <a:r>
              <a:rPr lang="en-US" dirty="0"/>
              <a:t>Conform to local government comprehensive plans and zoning</a:t>
            </a:r>
          </a:p>
          <a:p>
            <a:r>
              <a:rPr lang="en-US" dirty="0"/>
              <a:t>Adequate infrastructure</a:t>
            </a:r>
          </a:p>
          <a:p>
            <a:pPr lvl="1"/>
            <a:r>
              <a:rPr lang="en-US" dirty="0"/>
              <a:t>Transportation</a:t>
            </a:r>
          </a:p>
          <a:p>
            <a:pPr lvl="1"/>
            <a:r>
              <a:rPr lang="en-US" dirty="0"/>
              <a:t>Sewer &amp; Water</a:t>
            </a:r>
          </a:p>
          <a:p>
            <a:pPr lvl="1"/>
            <a:r>
              <a:rPr lang="en-US" dirty="0"/>
              <a:t>Gas and other utilities</a:t>
            </a:r>
          </a:p>
          <a:p>
            <a:r>
              <a:rPr lang="en-US" dirty="0"/>
              <a:t>Location in walkable community setting</a:t>
            </a:r>
          </a:p>
        </p:txBody>
      </p:sp>
      <p:pic>
        <p:nvPicPr>
          <p:cNvPr id="4" name="Picture 3">
            <a:extLst>
              <a:ext uri="{FF2B5EF4-FFF2-40B4-BE49-F238E27FC236}">
                <a16:creationId xmlns:a16="http://schemas.microsoft.com/office/drawing/2014/main" id="{F5452E13-F16F-4675-805E-F5F85CA60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079082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Selection</a:t>
            </a:r>
          </a:p>
        </p:txBody>
      </p:sp>
      <p:sp>
        <p:nvSpPr>
          <p:cNvPr id="3" name="Content Placeholder 2"/>
          <p:cNvSpPr>
            <a:spLocks noGrp="1"/>
          </p:cNvSpPr>
          <p:nvPr>
            <p:ph idx="1"/>
          </p:nvPr>
        </p:nvSpPr>
        <p:spPr/>
        <p:txBody>
          <a:bodyPr>
            <a:normAutofit fontScale="85000" lnSpcReduction="10000"/>
          </a:bodyPr>
          <a:lstStyle/>
          <a:p>
            <a:r>
              <a:rPr lang="en-US" dirty="0"/>
              <a:t>Environmental considerations:  make sure site is buildable and protect the environment</a:t>
            </a:r>
          </a:p>
          <a:p>
            <a:pPr lvl="1"/>
            <a:r>
              <a:rPr lang="en-US" dirty="0" err="1"/>
              <a:t>Stormwater</a:t>
            </a:r>
            <a:r>
              <a:rPr lang="en-US" dirty="0"/>
              <a:t> &amp; drainage</a:t>
            </a:r>
          </a:p>
          <a:p>
            <a:pPr lvl="1"/>
            <a:r>
              <a:rPr lang="en-US" dirty="0"/>
              <a:t>Wetlands</a:t>
            </a:r>
          </a:p>
          <a:p>
            <a:pPr lvl="1"/>
            <a:r>
              <a:rPr lang="en-US" dirty="0"/>
              <a:t>Streams </a:t>
            </a:r>
          </a:p>
          <a:p>
            <a:pPr lvl="1"/>
            <a:r>
              <a:rPr lang="en-US" dirty="0"/>
              <a:t>Natural features</a:t>
            </a:r>
          </a:p>
          <a:p>
            <a:r>
              <a:rPr lang="en-US" dirty="0"/>
              <a:t>Efficient use of State and District fiscal resources</a:t>
            </a:r>
          </a:p>
          <a:p>
            <a:pPr lvl="1"/>
            <a:r>
              <a:rPr lang="en-US" dirty="0"/>
              <a:t>Initial cost as well as ongoing operating expenses</a:t>
            </a:r>
          </a:p>
          <a:p>
            <a:pPr lvl="1"/>
            <a:r>
              <a:rPr lang="en-US" dirty="0"/>
              <a:t>Least expensive land is not always most efficient use of fiscal resources</a:t>
            </a:r>
          </a:p>
          <a:p>
            <a:pPr marL="0" indent="0">
              <a:buNone/>
            </a:pPr>
            <a:endParaRPr lang="en-US" dirty="0"/>
          </a:p>
        </p:txBody>
      </p:sp>
      <p:pic>
        <p:nvPicPr>
          <p:cNvPr id="4" name="Picture 3">
            <a:extLst>
              <a:ext uri="{FF2B5EF4-FFF2-40B4-BE49-F238E27FC236}">
                <a16:creationId xmlns:a16="http://schemas.microsoft.com/office/drawing/2014/main" id="{10A68FCE-0262-43B7-B71A-AE7D44710E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527672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OSPC Assistance</a:t>
            </a:r>
          </a:p>
        </p:txBody>
      </p:sp>
      <p:sp>
        <p:nvSpPr>
          <p:cNvPr id="3" name="Content Placeholder 2"/>
          <p:cNvSpPr>
            <a:spLocks noGrp="1"/>
          </p:cNvSpPr>
          <p:nvPr>
            <p:ph idx="1"/>
          </p:nvPr>
        </p:nvSpPr>
        <p:spPr/>
        <p:txBody>
          <a:bodyPr>
            <a:normAutofit fontScale="92500" lnSpcReduction="10000"/>
          </a:bodyPr>
          <a:lstStyle/>
          <a:p>
            <a:r>
              <a:rPr lang="en-US" dirty="0"/>
              <a:t>OSPC planners and GIS staff are available to assist in site search if requested</a:t>
            </a:r>
          </a:p>
          <a:p>
            <a:r>
              <a:rPr lang="en-US" dirty="0"/>
              <a:t>OSPC will work with the District to identify vacant parcels that meet the above criteria</a:t>
            </a:r>
          </a:p>
          <a:p>
            <a:pPr lvl="1"/>
            <a:r>
              <a:rPr lang="en-US" dirty="0"/>
              <a:t>We often identify multiple viable parcels to give District options</a:t>
            </a:r>
          </a:p>
          <a:p>
            <a:r>
              <a:rPr lang="en-US" dirty="0"/>
              <a:t>OSPC will engage State Agencies as needed to address questions and issues with particular sites before and after the PLUS process</a:t>
            </a:r>
          </a:p>
        </p:txBody>
      </p:sp>
      <p:pic>
        <p:nvPicPr>
          <p:cNvPr id="4" name="Picture 3">
            <a:extLst>
              <a:ext uri="{FF2B5EF4-FFF2-40B4-BE49-F238E27FC236}">
                <a16:creationId xmlns:a16="http://schemas.microsoft.com/office/drawing/2014/main" id="{DBE51834-46FC-4EA1-8656-F603A60DC2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31384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OSPC Assistance</a:t>
            </a:r>
          </a:p>
        </p:txBody>
      </p:sp>
      <p:pic>
        <p:nvPicPr>
          <p:cNvPr id="4" name="Picture 3"/>
          <p:cNvPicPr>
            <a:picLocks noChangeAspect="1"/>
          </p:cNvPicPr>
          <p:nvPr/>
        </p:nvPicPr>
        <p:blipFill rotWithShape="1">
          <a:blip r:embed="rId2"/>
          <a:srcRect l="63144" t="18573" r="18595" b="5207"/>
          <a:stretch/>
        </p:blipFill>
        <p:spPr>
          <a:xfrm>
            <a:off x="2434689" y="1245439"/>
            <a:ext cx="3981450" cy="5046086"/>
          </a:xfrm>
          <a:prstGeom prst="rect">
            <a:avLst/>
          </a:prstGeom>
        </p:spPr>
      </p:pic>
      <p:pic>
        <p:nvPicPr>
          <p:cNvPr id="5" name="Picture 4">
            <a:extLst>
              <a:ext uri="{FF2B5EF4-FFF2-40B4-BE49-F238E27FC236}">
                <a16:creationId xmlns:a16="http://schemas.microsoft.com/office/drawing/2014/main" id="{5564AC86-D46D-4E0D-8829-FBA2FA41C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403014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OSPC Assistance</a:t>
            </a:r>
          </a:p>
        </p:txBody>
      </p:sp>
      <p:pic>
        <p:nvPicPr>
          <p:cNvPr id="3" name="Picture 2"/>
          <p:cNvPicPr>
            <a:picLocks noChangeAspect="1"/>
          </p:cNvPicPr>
          <p:nvPr/>
        </p:nvPicPr>
        <p:blipFill rotWithShape="1">
          <a:blip r:embed="rId2"/>
          <a:srcRect l="63144" t="18573" r="18595" b="5207"/>
          <a:stretch/>
        </p:blipFill>
        <p:spPr>
          <a:xfrm>
            <a:off x="5100251" y="1355138"/>
            <a:ext cx="3981450" cy="5046086"/>
          </a:xfrm>
          <a:prstGeom prst="rect">
            <a:avLst/>
          </a:prstGeom>
        </p:spPr>
      </p:pic>
      <p:pic>
        <p:nvPicPr>
          <p:cNvPr id="4" name="Picture 3"/>
          <p:cNvPicPr>
            <a:picLocks noChangeAspect="1"/>
          </p:cNvPicPr>
          <p:nvPr/>
        </p:nvPicPr>
        <p:blipFill rotWithShape="1">
          <a:blip r:embed="rId3"/>
          <a:srcRect l="52155" t="18915" r="7639" b="6811"/>
          <a:stretch/>
        </p:blipFill>
        <p:spPr>
          <a:xfrm>
            <a:off x="68494" y="1355138"/>
            <a:ext cx="5261859" cy="2951527"/>
          </a:xfrm>
          <a:prstGeom prst="rect">
            <a:avLst/>
          </a:prstGeom>
          <a:ln w="25400">
            <a:solidFill>
              <a:schemeClr val="bg1"/>
            </a:solidFill>
          </a:ln>
        </p:spPr>
      </p:pic>
      <p:pic>
        <p:nvPicPr>
          <p:cNvPr id="5" name="Picture 4">
            <a:extLst>
              <a:ext uri="{FF2B5EF4-FFF2-40B4-BE49-F238E27FC236}">
                <a16:creationId xmlns:a16="http://schemas.microsoft.com/office/drawing/2014/main" id="{CA3C46FE-94E1-48CB-A831-BC6FEDB467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169128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Preliminary Land Use Service (PLUS)</a:t>
            </a:r>
          </a:p>
        </p:txBody>
      </p:sp>
      <p:sp>
        <p:nvSpPr>
          <p:cNvPr id="4" name="Content Placeholder 3"/>
          <p:cNvSpPr>
            <a:spLocks noGrp="1"/>
          </p:cNvSpPr>
          <p:nvPr>
            <p:ph idx="1"/>
          </p:nvPr>
        </p:nvSpPr>
        <p:spPr/>
        <p:txBody>
          <a:bodyPr>
            <a:normAutofit fontScale="77500" lnSpcReduction="20000"/>
          </a:bodyPr>
          <a:lstStyle/>
          <a:p>
            <a:r>
              <a:rPr lang="en-US" dirty="0"/>
              <a:t>Monthly review of comprehensive plans and development projects by State agencies (OSPC, DelDOT, DTC, DNREC, SHPO, DSHA, Fire Marshal, others)</a:t>
            </a:r>
          </a:p>
          <a:p>
            <a:r>
              <a:rPr lang="en-US" dirty="0"/>
              <a:t>Review occurs prior to local government planning approval</a:t>
            </a:r>
          </a:p>
          <a:p>
            <a:pPr lvl="1"/>
            <a:r>
              <a:rPr lang="en-US" dirty="0"/>
              <a:t>Intended to be early “concept plan” review to identify and resolve issues before projects get too far into the approval process.</a:t>
            </a:r>
          </a:p>
          <a:p>
            <a:r>
              <a:rPr lang="en-US" dirty="0"/>
              <a:t>State funded capital projects are reviewed through PLUS, including:</a:t>
            </a:r>
          </a:p>
          <a:p>
            <a:pPr lvl="1"/>
            <a:r>
              <a:rPr lang="en-US" b="1" dirty="0"/>
              <a:t>New school sites proposed for purchase</a:t>
            </a:r>
          </a:p>
          <a:p>
            <a:pPr lvl="1"/>
            <a:r>
              <a:rPr lang="en-US" b="1" dirty="0"/>
              <a:t>New school buildings</a:t>
            </a:r>
          </a:p>
          <a:p>
            <a:pPr lvl="1"/>
            <a:r>
              <a:rPr lang="en-US" b="1" dirty="0"/>
              <a:t>School additions, regardless of size</a:t>
            </a:r>
          </a:p>
        </p:txBody>
      </p:sp>
      <p:pic>
        <p:nvPicPr>
          <p:cNvPr id="5" name="Picture 4">
            <a:extLst>
              <a:ext uri="{FF2B5EF4-FFF2-40B4-BE49-F238E27FC236}">
                <a16:creationId xmlns:a16="http://schemas.microsoft.com/office/drawing/2014/main" id="{514AEA1F-4875-4CF4-BD33-5BC5A541F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80649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PLUS Timeframe</a:t>
            </a:r>
          </a:p>
        </p:txBody>
      </p:sp>
      <p:sp>
        <p:nvSpPr>
          <p:cNvPr id="3" name="Content Placeholder 2"/>
          <p:cNvSpPr>
            <a:spLocks noGrp="1"/>
          </p:cNvSpPr>
          <p:nvPr>
            <p:ph idx="1"/>
          </p:nvPr>
        </p:nvSpPr>
        <p:spPr/>
        <p:txBody>
          <a:bodyPr>
            <a:normAutofit/>
          </a:bodyPr>
          <a:lstStyle/>
          <a:p>
            <a:r>
              <a:rPr lang="en-US" sz="3000" dirty="0"/>
              <a:t>Applications due on the first working day of the month</a:t>
            </a:r>
          </a:p>
          <a:p>
            <a:r>
              <a:rPr lang="en-US" sz="3000" dirty="0"/>
              <a:t>PLUS meeting occurs on the fourth Wednesday of the same month</a:t>
            </a:r>
          </a:p>
          <a:p>
            <a:pPr lvl="1"/>
            <a:r>
              <a:rPr lang="en-US" sz="3000" dirty="0"/>
              <a:t>Adjustments made for State holidays</a:t>
            </a:r>
          </a:p>
          <a:p>
            <a:r>
              <a:rPr lang="en-US" sz="3000" dirty="0"/>
              <a:t>Written comment letter sent no later than 20 working days after the PLUS meeting</a:t>
            </a:r>
          </a:p>
        </p:txBody>
      </p:sp>
      <p:pic>
        <p:nvPicPr>
          <p:cNvPr id="4" name="Picture 3">
            <a:extLst>
              <a:ext uri="{FF2B5EF4-FFF2-40B4-BE49-F238E27FC236}">
                <a16:creationId xmlns:a16="http://schemas.microsoft.com/office/drawing/2014/main" id="{8B7E358F-D1FF-44B2-A317-AC970A4AC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10838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Objectives</a:t>
            </a:r>
          </a:p>
        </p:txBody>
      </p:sp>
      <p:sp>
        <p:nvSpPr>
          <p:cNvPr id="3" name="Content Placeholder 2"/>
          <p:cNvSpPr>
            <a:spLocks noGrp="1"/>
          </p:cNvSpPr>
          <p:nvPr>
            <p:ph idx="1"/>
          </p:nvPr>
        </p:nvSpPr>
        <p:spPr/>
        <p:txBody>
          <a:bodyPr>
            <a:normAutofit/>
          </a:bodyPr>
          <a:lstStyle/>
          <a:p>
            <a:r>
              <a:rPr lang="en-US" sz="2400" dirty="0"/>
              <a:t>Learn about the:</a:t>
            </a:r>
          </a:p>
          <a:p>
            <a:pPr lvl="1"/>
            <a:r>
              <a:rPr lang="en-US" sz="2000" dirty="0"/>
              <a:t>Certificate of Necessity (CN) Process</a:t>
            </a:r>
          </a:p>
          <a:p>
            <a:pPr lvl="2"/>
            <a:r>
              <a:rPr lang="en-US" sz="1600" dirty="0"/>
              <a:t>Timeline</a:t>
            </a:r>
          </a:p>
          <a:p>
            <a:pPr lvl="2"/>
            <a:r>
              <a:rPr lang="en-US" sz="1600" dirty="0"/>
              <a:t>Requirements</a:t>
            </a:r>
          </a:p>
          <a:p>
            <a:pPr lvl="2"/>
            <a:r>
              <a:rPr lang="en-US" sz="1600" dirty="0"/>
              <a:t>Construction formula updates </a:t>
            </a:r>
          </a:p>
          <a:p>
            <a:pPr lvl="1"/>
            <a:r>
              <a:rPr lang="en-US" sz="2000" dirty="0"/>
              <a:t>Preliminary Land Use Service Process</a:t>
            </a:r>
          </a:p>
          <a:p>
            <a:pPr lvl="2"/>
            <a:r>
              <a:rPr lang="en-US" sz="1600" dirty="0"/>
              <a:t>Timeline</a:t>
            </a:r>
          </a:p>
          <a:p>
            <a:pPr lvl="2"/>
            <a:r>
              <a:rPr lang="en-US" sz="1600" dirty="0"/>
              <a:t>Process</a:t>
            </a:r>
          </a:p>
          <a:p>
            <a:pPr lvl="1"/>
            <a:r>
              <a:rPr lang="en-US" sz="2000" dirty="0"/>
              <a:t>DEMA Review Process</a:t>
            </a:r>
          </a:p>
          <a:p>
            <a:pPr lvl="2"/>
            <a:r>
              <a:rPr lang="en-US" sz="1600" dirty="0"/>
              <a:t>Requirements</a:t>
            </a:r>
          </a:p>
          <a:p>
            <a:pPr marL="0" indent="0">
              <a:buNone/>
            </a:pPr>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4</a:t>
            </a:fld>
            <a:endParaRPr lang="en-US"/>
          </a:p>
        </p:txBody>
      </p:sp>
      <p:pic>
        <p:nvPicPr>
          <p:cNvPr id="5" name="Picture 4">
            <a:extLst>
              <a:ext uri="{FF2B5EF4-FFF2-40B4-BE49-F238E27FC236}">
                <a16:creationId xmlns:a16="http://schemas.microsoft.com/office/drawing/2014/main" id="{FC14146C-55A1-43CF-8855-11C0F467E9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55635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PLUS Review of School Sites</a:t>
            </a:r>
          </a:p>
        </p:txBody>
      </p:sp>
      <p:sp>
        <p:nvSpPr>
          <p:cNvPr id="3" name="Content Placeholder 2"/>
          <p:cNvSpPr>
            <a:spLocks noGrp="1"/>
          </p:cNvSpPr>
          <p:nvPr>
            <p:ph idx="1"/>
          </p:nvPr>
        </p:nvSpPr>
        <p:spPr/>
        <p:txBody>
          <a:bodyPr>
            <a:noAutofit/>
          </a:bodyPr>
          <a:lstStyle/>
          <a:p>
            <a:r>
              <a:rPr lang="en-US" sz="2800" dirty="0"/>
              <a:t>District may submit multiple potential school sites for review</a:t>
            </a:r>
          </a:p>
          <a:p>
            <a:r>
              <a:rPr lang="en-US" sz="2800" dirty="0"/>
              <a:t>Goal is to find out potential issues and benefits of the various sites to select the best one for the District’s project</a:t>
            </a:r>
          </a:p>
          <a:p>
            <a:r>
              <a:rPr lang="en-US" sz="2800" dirty="0"/>
              <a:t>Agencies provide regulatory comments as well as recommendations</a:t>
            </a:r>
          </a:p>
          <a:p>
            <a:pPr lvl="1"/>
            <a:r>
              <a:rPr lang="en-US" sz="1800" dirty="0"/>
              <a:t>Permits needed</a:t>
            </a:r>
          </a:p>
          <a:p>
            <a:pPr lvl="1"/>
            <a:r>
              <a:rPr lang="en-US" sz="1800" dirty="0"/>
              <a:t>Capital projects that may impact school construction</a:t>
            </a:r>
          </a:p>
          <a:p>
            <a:pPr lvl="1"/>
            <a:r>
              <a:rPr lang="en-US" sz="1800" dirty="0"/>
              <a:t>Environmental constraints</a:t>
            </a:r>
          </a:p>
          <a:p>
            <a:pPr lvl="1"/>
            <a:r>
              <a:rPr lang="en-US" sz="1800" dirty="0"/>
              <a:t>Design recommendations to accommodate school as well as agency programs</a:t>
            </a:r>
          </a:p>
        </p:txBody>
      </p:sp>
      <p:pic>
        <p:nvPicPr>
          <p:cNvPr id="4" name="Picture 3">
            <a:extLst>
              <a:ext uri="{FF2B5EF4-FFF2-40B4-BE49-F238E27FC236}">
                <a16:creationId xmlns:a16="http://schemas.microsoft.com/office/drawing/2014/main" id="{2B811DA0-C6B6-437B-A8B8-D694C7290F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95731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After PLUS Review</a:t>
            </a:r>
          </a:p>
        </p:txBody>
      </p:sp>
      <p:sp>
        <p:nvSpPr>
          <p:cNvPr id="3" name="Content Placeholder 2"/>
          <p:cNvSpPr>
            <a:spLocks noGrp="1"/>
          </p:cNvSpPr>
          <p:nvPr>
            <p:ph idx="1"/>
          </p:nvPr>
        </p:nvSpPr>
        <p:spPr/>
        <p:txBody>
          <a:bodyPr>
            <a:normAutofit lnSpcReduction="10000"/>
          </a:bodyPr>
          <a:lstStyle/>
          <a:p>
            <a:r>
              <a:rPr lang="en-US" dirty="0"/>
              <a:t>Written comments issued within 20 working days from the meeting</a:t>
            </a:r>
          </a:p>
          <a:p>
            <a:pPr lvl="1"/>
            <a:r>
              <a:rPr lang="en-US" dirty="0"/>
              <a:t>No need to wait to receive written comments to begin addressing issues discussed at the meeting</a:t>
            </a:r>
          </a:p>
          <a:p>
            <a:r>
              <a:rPr lang="en-US" dirty="0"/>
              <a:t>Select school site to pursue</a:t>
            </a:r>
          </a:p>
          <a:p>
            <a:r>
              <a:rPr lang="en-US" dirty="0"/>
              <a:t>Send letter requesting school site approval to DOE</a:t>
            </a:r>
          </a:p>
          <a:p>
            <a:pPr lvl="1"/>
            <a:r>
              <a:rPr lang="en-US" dirty="0"/>
              <a:t>Education Associate responsible for capital program</a:t>
            </a:r>
          </a:p>
        </p:txBody>
      </p:sp>
      <p:pic>
        <p:nvPicPr>
          <p:cNvPr id="4" name="Picture 3">
            <a:extLst>
              <a:ext uri="{FF2B5EF4-FFF2-40B4-BE49-F238E27FC236}">
                <a16:creationId xmlns:a16="http://schemas.microsoft.com/office/drawing/2014/main" id="{AE3AA4DE-3299-45CB-A99E-D614E4251A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756316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School Site Approval Report</a:t>
            </a:r>
          </a:p>
        </p:txBody>
      </p:sp>
      <p:sp>
        <p:nvSpPr>
          <p:cNvPr id="3" name="Content Placeholder 2"/>
          <p:cNvSpPr>
            <a:spLocks noGrp="1"/>
          </p:cNvSpPr>
          <p:nvPr>
            <p:ph idx="1"/>
          </p:nvPr>
        </p:nvSpPr>
        <p:spPr/>
        <p:txBody>
          <a:bodyPr/>
          <a:lstStyle/>
          <a:p>
            <a:r>
              <a:rPr lang="en-US" dirty="0"/>
              <a:t>29 Del. C. § 7525 requires that three agencies approve school site purchases.  All three have to agree.</a:t>
            </a:r>
          </a:p>
          <a:p>
            <a:pPr lvl="1"/>
            <a:r>
              <a:rPr lang="en-US" dirty="0"/>
              <a:t>OSPC – Director of the State Planning Office</a:t>
            </a:r>
          </a:p>
          <a:p>
            <a:pPr lvl="1"/>
            <a:r>
              <a:rPr lang="en-US" dirty="0"/>
              <a:t>OMB – Director of Office of Management and Budget</a:t>
            </a:r>
          </a:p>
          <a:p>
            <a:pPr lvl="1"/>
            <a:r>
              <a:rPr lang="en-US" dirty="0"/>
              <a:t>DOE – Secretary of Education</a:t>
            </a:r>
          </a:p>
        </p:txBody>
      </p:sp>
      <p:pic>
        <p:nvPicPr>
          <p:cNvPr id="4" name="Picture 3">
            <a:extLst>
              <a:ext uri="{FF2B5EF4-FFF2-40B4-BE49-F238E27FC236}">
                <a16:creationId xmlns:a16="http://schemas.microsoft.com/office/drawing/2014/main" id="{B2B24CD1-3ECF-4475-9369-5CE9DAF29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487927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School Site Approval Report</a:t>
            </a:r>
          </a:p>
        </p:txBody>
      </p:sp>
      <p:sp>
        <p:nvSpPr>
          <p:cNvPr id="3" name="Content Placeholder 2"/>
          <p:cNvSpPr>
            <a:spLocks noGrp="1"/>
          </p:cNvSpPr>
          <p:nvPr>
            <p:ph idx="1"/>
          </p:nvPr>
        </p:nvSpPr>
        <p:spPr/>
        <p:txBody>
          <a:bodyPr/>
          <a:lstStyle/>
          <a:p>
            <a:r>
              <a:rPr lang="en-US" dirty="0"/>
              <a:t>OSPC Principal Planners take the lead in drafting the report, which culminates in a recommendation to the three agencies</a:t>
            </a:r>
          </a:p>
          <a:p>
            <a:r>
              <a:rPr lang="en-US" dirty="0"/>
              <a:t>A “due diligence” style report which evaluates the benefits of purchasing the site as well as any issues that need to be addressed for a successful school construction project.</a:t>
            </a:r>
          </a:p>
        </p:txBody>
      </p:sp>
      <p:pic>
        <p:nvPicPr>
          <p:cNvPr id="4" name="Picture 3">
            <a:extLst>
              <a:ext uri="{FF2B5EF4-FFF2-40B4-BE49-F238E27FC236}">
                <a16:creationId xmlns:a16="http://schemas.microsoft.com/office/drawing/2014/main" id="{720ED32C-0E3F-4ADB-83DB-32243A5460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415289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School Site Approval Report</a:t>
            </a:r>
          </a:p>
        </p:txBody>
      </p:sp>
      <p:sp>
        <p:nvSpPr>
          <p:cNvPr id="3" name="Content Placeholder 2"/>
          <p:cNvSpPr>
            <a:spLocks noGrp="1"/>
          </p:cNvSpPr>
          <p:nvPr>
            <p:ph idx="1"/>
          </p:nvPr>
        </p:nvSpPr>
        <p:spPr/>
        <p:txBody>
          <a:bodyPr>
            <a:normAutofit fontScale="85000" lnSpcReduction="10000"/>
          </a:bodyPr>
          <a:lstStyle/>
          <a:p>
            <a:r>
              <a:rPr lang="en-US" dirty="0"/>
              <a:t>Districts should expect to provide:</a:t>
            </a:r>
          </a:p>
          <a:p>
            <a:pPr lvl="1"/>
            <a:r>
              <a:rPr lang="en-US" dirty="0"/>
              <a:t>Appraisal which conforms to Title 29, § 9505 of </a:t>
            </a:r>
            <a:r>
              <a:rPr lang="en-US" b="1" dirty="0"/>
              <a:t>Del. C.</a:t>
            </a:r>
            <a:endParaRPr lang="en-US" dirty="0"/>
          </a:p>
          <a:p>
            <a:pPr lvl="1"/>
            <a:r>
              <a:rPr lang="en-US" dirty="0"/>
              <a:t>Evaluation of utility availability and cost to extend and connect</a:t>
            </a:r>
          </a:p>
          <a:p>
            <a:pPr lvl="2"/>
            <a:r>
              <a:rPr lang="en-US" dirty="0"/>
              <a:t>From local government and possibly from District’s consulting engineer</a:t>
            </a:r>
          </a:p>
          <a:p>
            <a:pPr lvl="1"/>
            <a:r>
              <a:rPr lang="en-US" dirty="0"/>
              <a:t>Final configuration of site to be purchased if subdivision required</a:t>
            </a:r>
          </a:p>
          <a:p>
            <a:pPr lvl="1"/>
            <a:r>
              <a:rPr lang="en-US" dirty="0"/>
              <a:t>Address all PLUS comments</a:t>
            </a:r>
          </a:p>
          <a:p>
            <a:pPr lvl="2"/>
            <a:r>
              <a:rPr lang="en-US" dirty="0"/>
              <a:t>Additional study may be necessary in some cases</a:t>
            </a:r>
          </a:p>
          <a:p>
            <a:pPr lvl="1"/>
            <a:r>
              <a:rPr lang="en-US" dirty="0"/>
              <a:t>Local government letters confirming compliance with comprehensive plan and zoning</a:t>
            </a:r>
          </a:p>
          <a:p>
            <a:pPr marL="342900" lvl="1" indent="0">
              <a:buNone/>
            </a:pPr>
            <a:endParaRPr lang="en-US" dirty="0"/>
          </a:p>
        </p:txBody>
      </p:sp>
      <p:pic>
        <p:nvPicPr>
          <p:cNvPr id="4" name="Picture 3">
            <a:extLst>
              <a:ext uri="{FF2B5EF4-FFF2-40B4-BE49-F238E27FC236}">
                <a16:creationId xmlns:a16="http://schemas.microsoft.com/office/drawing/2014/main" id="{71A5AAA0-B8CE-429F-A5ED-93B0DBD348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98254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School Site Approval</a:t>
            </a:r>
            <a:br>
              <a:rPr lang="en-US" dirty="0"/>
            </a:br>
            <a:r>
              <a:rPr lang="en-US" dirty="0"/>
              <a:t>	Recommendation</a:t>
            </a:r>
          </a:p>
        </p:txBody>
      </p:sp>
      <p:sp>
        <p:nvSpPr>
          <p:cNvPr id="3" name="Content Placeholder 2"/>
          <p:cNvSpPr>
            <a:spLocks noGrp="1"/>
          </p:cNvSpPr>
          <p:nvPr>
            <p:ph idx="1"/>
          </p:nvPr>
        </p:nvSpPr>
        <p:spPr/>
        <p:txBody>
          <a:bodyPr>
            <a:normAutofit lnSpcReduction="10000"/>
          </a:bodyPr>
          <a:lstStyle/>
          <a:p>
            <a:r>
              <a:rPr lang="en-US" sz="3000" dirty="0"/>
              <a:t>The report will conclude with a recommendation, which will be circulated to the two Directors and the Secretary for their consideration</a:t>
            </a:r>
          </a:p>
          <a:p>
            <a:pPr lvl="1"/>
            <a:r>
              <a:rPr lang="en-US" dirty="0"/>
              <a:t>Approval – if approved all three sign an approval letter, which is then sent to the District</a:t>
            </a:r>
          </a:p>
          <a:p>
            <a:pPr lvl="2"/>
            <a:r>
              <a:rPr lang="en-US" dirty="0"/>
              <a:t>This must occur prior to August 31</a:t>
            </a:r>
          </a:p>
          <a:p>
            <a:pPr lvl="1"/>
            <a:r>
              <a:rPr lang="en-US" dirty="0"/>
              <a:t>Denial – letter with reasons for denial will be sent to the District</a:t>
            </a:r>
          </a:p>
          <a:p>
            <a:pPr lvl="2"/>
            <a:r>
              <a:rPr lang="en-US" dirty="0"/>
              <a:t>Rare, but it has happened</a:t>
            </a:r>
          </a:p>
        </p:txBody>
      </p:sp>
      <p:pic>
        <p:nvPicPr>
          <p:cNvPr id="4" name="Picture 3">
            <a:extLst>
              <a:ext uri="{FF2B5EF4-FFF2-40B4-BE49-F238E27FC236}">
                <a16:creationId xmlns:a16="http://schemas.microsoft.com/office/drawing/2014/main" id="{78986E39-AA37-4BAE-9642-0DB1E39D7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951357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CN Request to DOE</a:t>
            </a:r>
          </a:p>
        </p:txBody>
      </p:sp>
      <p:sp>
        <p:nvSpPr>
          <p:cNvPr id="3" name="Content Placeholder 2"/>
          <p:cNvSpPr>
            <a:spLocks noGrp="1"/>
          </p:cNvSpPr>
          <p:nvPr>
            <p:ph idx="1"/>
          </p:nvPr>
        </p:nvSpPr>
        <p:spPr/>
        <p:txBody>
          <a:bodyPr>
            <a:normAutofit/>
          </a:bodyPr>
          <a:lstStyle/>
          <a:p>
            <a:r>
              <a:rPr lang="en-US" sz="2800" dirty="0"/>
              <a:t>At least one </a:t>
            </a:r>
            <a:r>
              <a:rPr lang="en-US" sz="2800" b="1" dirty="0"/>
              <a:t>approved school site </a:t>
            </a:r>
            <a:r>
              <a:rPr lang="en-US" sz="2800" dirty="0"/>
              <a:t>must be submitted to DOE along with the CN request</a:t>
            </a:r>
          </a:p>
        </p:txBody>
      </p:sp>
      <p:pic>
        <p:nvPicPr>
          <p:cNvPr id="4" name="Picture 3">
            <a:extLst>
              <a:ext uri="{FF2B5EF4-FFF2-40B4-BE49-F238E27FC236}">
                <a16:creationId xmlns:a16="http://schemas.microsoft.com/office/drawing/2014/main" id="{A1C1CC5C-7EC2-4358-82EA-3C05A0E97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708920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Additional PLUS Reviews</a:t>
            </a:r>
          </a:p>
        </p:txBody>
      </p:sp>
      <p:sp>
        <p:nvSpPr>
          <p:cNvPr id="3" name="Content Placeholder 2"/>
          <p:cNvSpPr>
            <a:spLocks noGrp="1"/>
          </p:cNvSpPr>
          <p:nvPr>
            <p:ph idx="1"/>
          </p:nvPr>
        </p:nvSpPr>
        <p:spPr/>
        <p:txBody>
          <a:bodyPr/>
          <a:lstStyle/>
          <a:p>
            <a:r>
              <a:rPr lang="en-US" sz="3000" dirty="0"/>
              <a:t>The site plan for the new school must be reviewed by PLUS</a:t>
            </a:r>
          </a:p>
          <a:p>
            <a:pPr lvl="1"/>
            <a:r>
              <a:rPr lang="en-US" sz="2600" dirty="0"/>
              <a:t>Conceptual layout of new school buildings, transportation access, open space etc.</a:t>
            </a:r>
          </a:p>
          <a:p>
            <a:pPr lvl="1"/>
            <a:r>
              <a:rPr lang="en-US" sz="2600" dirty="0"/>
              <a:t>This can be combined with the initial PLUS meeting for the school site if the District is certain about the site and far enough along to have a conceptual site layout available</a:t>
            </a:r>
          </a:p>
          <a:p>
            <a:r>
              <a:rPr lang="en-US" sz="2800" dirty="0"/>
              <a:t>Any school addition, regardless of size</a:t>
            </a:r>
          </a:p>
        </p:txBody>
      </p:sp>
      <p:pic>
        <p:nvPicPr>
          <p:cNvPr id="4" name="Picture 3">
            <a:extLst>
              <a:ext uri="{FF2B5EF4-FFF2-40B4-BE49-F238E27FC236}">
                <a16:creationId xmlns:a16="http://schemas.microsoft.com/office/drawing/2014/main" id="{9CF027E6-514C-4FAE-B005-3FEF2E7EF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92638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3E70-49E5-4E2C-9407-71129819A3BB}"/>
              </a:ext>
            </a:extLst>
          </p:cNvPr>
          <p:cNvSpPr>
            <a:spLocks noGrp="1"/>
          </p:cNvSpPr>
          <p:nvPr>
            <p:ph type="title"/>
          </p:nvPr>
        </p:nvSpPr>
        <p:spPr/>
        <p:txBody>
          <a:bodyPr/>
          <a:lstStyle/>
          <a:p>
            <a:r>
              <a:rPr lang="en-US" dirty="0"/>
              <a:t>Contact Information</a:t>
            </a:r>
          </a:p>
        </p:txBody>
      </p:sp>
      <p:sp>
        <p:nvSpPr>
          <p:cNvPr id="4" name="Slide Number Placeholder 3">
            <a:extLst>
              <a:ext uri="{FF2B5EF4-FFF2-40B4-BE49-F238E27FC236}">
                <a16:creationId xmlns:a16="http://schemas.microsoft.com/office/drawing/2014/main" id="{04001583-F245-47AB-A074-16B5B408D536}"/>
              </a:ext>
            </a:extLst>
          </p:cNvPr>
          <p:cNvSpPr>
            <a:spLocks noGrp="1"/>
          </p:cNvSpPr>
          <p:nvPr>
            <p:ph type="sldNum" sz="quarter" idx="12"/>
          </p:nvPr>
        </p:nvSpPr>
        <p:spPr/>
        <p:txBody>
          <a:bodyPr/>
          <a:lstStyle/>
          <a:p>
            <a:fld id="{078AA309-8C80-B544-8D0C-6E2421A4D394}" type="slidenum">
              <a:rPr lang="en-US" smtClean="0"/>
              <a:pPr/>
              <a:t>48</a:t>
            </a:fld>
            <a:endParaRPr lang="en-US"/>
          </a:p>
        </p:txBody>
      </p:sp>
      <p:pic>
        <p:nvPicPr>
          <p:cNvPr id="5" name="Picture 4">
            <a:extLst>
              <a:ext uri="{FF2B5EF4-FFF2-40B4-BE49-F238E27FC236}">
                <a16:creationId xmlns:a16="http://schemas.microsoft.com/office/drawing/2014/main" id="{6DB25ABD-7840-4B92-BF91-E727B64F8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7610" y="3933671"/>
            <a:ext cx="2496935" cy="815267"/>
          </a:xfrm>
          <a:prstGeom prst="rect">
            <a:avLst/>
          </a:prstGeom>
        </p:spPr>
      </p:pic>
      <p:sp>
        <p:nvSpPr>
          <p:cNvPr id="6" name="TextBox 5">
            <a:extLst>
              <a:ext uri="{FF2B5EF4-FFF2-40B4-BE49-F238E27FC236}">
                <a16:creationId xmlns:a16="http://schemas.microsoft.com/office/drawing/2014/main" id="{C1D1BEE0-E888-4C87-8FDB-57FC7C2E2A55}"/>
              </a:ext>
            </a:extLst>
          </p:cNvPr>
          <p:cNvSpPr txBox="1"/>
          <p:nvPr/>
        </p:nvSpPr>
        <p:spPr>
          <a:xfrm>
            <a:off x="1420586" y="1864956"/>
            <a:ext cx="7144917" cy="300082"/>
          </a:xfrm>
          <a:prstGeom prst="rect">
            <a:avLst/>
          </a:prstGeom>
          <a:noFill/>
        </p:spPr>
        <p:txBody>
          <a:bodyPr wrap="square" rtlCol="0">
            <a:spAutoFit/>
          </a:bodyPr>
          <a:lstStyle/>
          <a:p>
            <a:r>
              <a:rPr lang="en-US" sz="1350" dirty="0"/>
              <a:t>Contact the Circuit Rider Planner for the county your District is located in:</a:t>
            </a:r>
          </a:p>
        </p:txBody>
      </p:sp>
      <p:sp>
        <p:nvSpPr>
          <p:cNvPr id="7" name="TextBox 6">
            <a:extLst>
              <a:ext uri="{FF2B5EF4-FFF2-40B4-BE49-F238E27FC236}">
                <a16:creationId xmlns:a16="http://schemas.microsoft.com/office/drawing/2014/main" id="{FD710C7A-3A59-44A7-B10E-B1983B04171F}"/>
              </a:ext>
            </a:extLst>
          </p:cNvPr>
          <p:cNvSpPr txBox="1"/>
          <p:nvPr/>
        </p:nvSpPr>
        <p:spPr>
          <a:xfrm>
            <a:off x="318053" y="2459783"/>
            <a:ext cx="3120278" cy="1131079"/>
          </a:xfrm>
          <a:prstGeom prst="rect">
            <a:avLst/>
          </a:prstGeom>
          <a:noFill/>
        </p:spPr>
        <p:txBody>
          <a:bodyPr wrap="square" rtlCol="0">
            <a:spAutoFit/>
          </a:bodyPr>
          <a:lstStyle/>
          <a:p>
            <a:r>
              <a:rPr lang="en-US" sz="1350" dirty="0"/>
              <a:t>New Castle County</a:t>
            </a:r>
          </a:p>
          <a:p>
            <a:endParaRPr lang="en-US" sz="1350" dirty="0"/>
          </a:p>
          <a:p>
            <a:r>
              <a:rPr lang="en-US" sz="1350" dirty="0"/>
              <a:t>Samantha Bulkilvish, AICP</a:t>
            </a:r>
          </a:p>
          <a:p>
            <a:r>
              <a:rPr lang="en-US" sz="1350" dirty="0"/>
              <a:t>Principal Planner</a:t>
            </a:r>
          </a:p>
          <a:p>
            <a:r>
              <a:rPr lang="en-US" sz="1350" dirty="0"/>
              <a:t>Samantha.Bulkilvish@delaware.gov</a:t>
            </a:r>
          </a:p>
        </p:txBody>
      </p:sp>
      <p:sp>
        <p:nvSpPr>
          <p:cNvPr id="8" name="TextBox 7">
            <a:extLst>
              <a:ext uri="{FF2B5EF4-FFF2-40B4-BE49-F238E27FC236}">
                <a16:creationId xmlns:a16="http://schemas.microsoft.com/office/drawing/2014/main" id="{1D280C0A-9C8F-4328-8FDA-2AC6AF8C9D81}"/>
              </a:ext>
            </a:extLst>
          </p:cNvPr>
          <p:cNvSpPr txBox="1"/>
          <p:nvPr/>
        </p:nvSpPr>
        <p:spPr>
          <a:xfrm>
            <a:off x="3539412" y="2459783"/>
            <a:ext cx="2596243" cy="1131079"/>
          </a:xfrm>
          <a:prstGeom prst="rect">
            <a:avLst/>
          </a:prstGeom>
          <a:noFill/>
        </p:spPr>
        <p:txBody>
          <a:bodyPr wrap="square" rtlCol="0">
            <a:spAutoFit/>
          </a:bodyPr>
          <a:lstStyle/>
          <a:p>
            <a:r>
              <a:rPr lang="en-US" sz="1350" dirty="0"/>
              <a:t>Kent County</a:t>
            </a:r>
          </a:p>
          <a:p>
            <a:endParaRPr lang="en-US" sz="1350" dirty="0"/>
          </a:p>
          <a:p>
            <a:r>
              <a:rPr lang="en-US" sz="1350" dirty="0"/>
              <a:t>Josh Thomas, AICP</a:t>
            </a:r>
          </a:p>
          <a:p>
            <a:r>
              <a:rPr lang="en-US" sz="1350" dirty="0"/>
              <a:t>Principal Planner</a:t>
            </a:r>
          </a:p>
          <a:p>
            <a:r>
              <a:rPr lang="en-US" sz="1350" dirty="0"/>
              <a:t>Josh.Thomas@delaware.gov</a:t>
            </a:r>
          </a:p>
        </p:txBody>
      </p:sp>
      <p:sp>
        <p:nvSpPr>
          <p:cNvPr id="9" name="TextBox 8">
            <a:extLst>
              <a:ext uri="{FF2B5EF4-FFF2-40B4-BE49-F238E27FC236}">
                <a16:creationId xmlns:a16="http://schemas.microsoft.com/office/drawing/2014/main" id="{4F8DDE8C-969F-4A68-ABD8-3A6BAAD61B5E}"/>
              </a:ext>
            </a:extLst>
          </p:cNvPr>
          <p:cNvSpPr txBox="1"/>
          <p:nvPr/>
        </p:nvSpPr>
        <p:spPr>
          <a:xfrm>
            <a:off x="6236737" y="2459783"/>
            <a:ext cx="2766525" cy="1131079"/>
          </a:xfrm>
          <a:prstGeom prst="rect">
            <a:avLst/>
          </a:prstGeom>
          <a:noFill/>
        </p:spPr>
        <p:txBody>
          <a:bodyPr wrap="square" rtlCol="0">
            <a:spAutoFit/>
          </a:bodyPr>
          <a:lstStyle/>
          <a:p>
            <a:r>
              <a:rPr lang="en-US" sz="1350" dirty="0"/>
              <a:t>Sussex County</a:t>
            </a:r>
          </a:p>
          <a:p>
            <a:endParaRPr lang="en-US" sz="1350" dirty="0"/>
          </a:p>
          <a:p>
            <a:r>
              <a:rPr lang="en-US" sz="1350" dirty="0"/>
              <a:t>Dorothy Morris, AICP</a:t>
            </a:r>
          </a:p>
          <a:p>
            <a:r>
              <a:rPr lang="en-US" sz="1350" dirty="0"/>
              <a:t>Principal Planner</a:t>
            </a:r>
          </a:p>
          <a:p>
            <a:r>
              <a:rPr lang="en-US" sz="1350" dirty="0"/>
              <a:t>Dorothy.Morris@delaware.gov</a:t>
            </a:r>
          </a:p>
        </p:txBody>
      </p:sp>
      <p:sp>
        <p:nvSpPr>
          <p:cNvPr id="11" name="TextBox 10">
            <a:extLst>
              <a:ext uri="{FF2B5EF4-FFF2-40B4-BE49-F238E27FC236}">
                <a16:creationId xmlns:a16="http://schemas.microsoft.com/office/drawing/2014/main" id="{D11A06AA-6C14-4B6D-921C-DF8D673E44AA}"/>
              </a:ext>
            </a:extLst>
          </p:cNvPr>
          <p:cNvSpPr txBox="1"/>
          <p:nvPr/>
        </p:nvSpPr>
        <p:spPr>
          <a:xfrm>
            <a:off x="2120965" y="4789766"/>
            <a:ext cx="4573166" cy="300082"/>
          </a:xfrm>
          <a:prstGeom prst="rect">
            <a:avLst/>
          </a:prstGeom>
          <a:noFill/>
        </p:spPr>
        <p:txBody>
          <a:bodyPr wrap="square">
            <a:spAutoFit/>
          </a:bodyPr>
          <a:lstStyle/>
          <a:p>
            <a:pPr algn="ctr" defTabSz="342900"/>
            <a:r>
              <a:rPr lang="en-US" sz="1350" dirty="0">
                <a:solidFill>
                  <a:prstClr val="black"/>
                </a:solidFill>
                <a:latin typeface="News Gothic MT"/>
                <a:hlinkClick r:id="rId3"/>
              </a:rPr>
              <a:t>http://stateplanning.delaware.gov/</a:t>
            </a:r>
            <a:endParaRPr lang="en-US" sz="1350" dirty="0">
              <a:solidFill>
                <a:prstClr val="black"/>
              </a:solidFill>
              <a:latin typeface="News Gothic MT"/>
            </a:endParaRPr>
          </a:p>
        </p:txBody>
      </p:sp>
      <p:sp>
        <p:nvSpPr>
          <p:cNvPr id="12" name="TextBox 11">
            <a:extLst>
              <a:ext uri="{FF2B5EF4-FFF2-40B4-BE49-F238E27FC236}">
                <a16:creationId xmlns:a16="http://schemas.microsoft.com/office/drawing/2014/main" id="{AD2E8F82-5A42-43E5-8B8B-8B75CFB55BD8}"/>
              </a:ext>
            </a:extLst>
          </p:cNvPr>
          <p:cNvSpPr txBox="1"/>
          <p:nvPr/>
        </p:nvSpPr>
        <p:spPr>
          <a:xfrm>
            <a:off x="3416599" y="5063890"/>
            <a:ext cx="1981899" cy="300082"/>
          </a:xfrm>
          <a:prstGeom prst="rect">
            <a:avLst/>
          </a:prstGeom>
          <a:noFill/>
        </p:spPr>
        <p:txBody>
          <a:bodyPr wrap="square" rtlCol="0">
            <a:spAutoFit/>
          </a:bodyPr>
          <a:lstStyle/>
          <a:p>
            <a:r>
              <a:rPr lang="en-US" sz="1350" dirty="0"/>
              <a:t>(302) 739-3090</a:t>
            </a:r>
          </a:p>
        </p:txBody>
      </p:sp>
      <p:pic>
        <p:nvPicPr>
          <p:cNvPr id="13" name="Picture 12">
            <a:extLst>
              <a:ext uri="{FF2B5EF4-FFF2-40B4-BE49-F238E27FC236}">
                <a16:creationId xmlns:a16="http://schemas.microsoft.com/office/drawing/2014/main" id="{9EC2A857-F749-41AB-9C6F-E7243B91D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809229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Thank you – Q&amp;A?</a:t>
            </a:r>
          </a:p>
        </p:txBody>
      </p:sp>
      <p:sp>
        <p:nvSpPr>
          <p:cNvPr id="5" name="TextBox 4"/>
          <p:cNvSpPr txBox="1"/>
          <p:nvPr/>
        </p:nvSpPr>
        <p:spPr>
          <a:xfrm>
            <a:off x="1581539" y="1508994"/>
            <a:ext cx="5780314" cy="2885405"/>
          </a:xfrm>
          <a:prstGeom prst="rect">
            <a:avLst/>
          </a:prstGeom>
          <a:noFill/>
        </p:spPr>
        <p:txBody>
          <a:bodyPr wrap="square" rtlCol="0">
            <a:spAutoFit/>
          </a:bodyPr>
          <a:lstStyle/>
          <a:p>
            <a:pPr algn="ctr"/>
            <a:r>
              <a:rPr lang="en-US" sz="2100" dirty="0"/>
              <a:t>David L. Edgell, AICP</a:t>
            </a:r>
          </a:p>
          <a:p>
            <a:pPr algn="ctr"/>
            <a:r>
              <a:rPr lang="en-US" sz="2100" dirty="0"/>
              <a:t>Director</a:t>
            </a:r>
          </a:p>
          <a:p>
            <a:pPr algn="ctr"/>
            <a:r>
              <a:rPr lang="en-US" sz="2100" dirty="0"/>
              <a:t>Delaware Office of State Planning Coordination</a:t>
            </a:r>
          </a:p>
          <a:p>
            <a:pPr algn="ctr"/>
            <a:r>
              <a:rPr lang="en-US" sz="2100" dirty="0"/>
              <a:t>(302) 739-3090</a:t>
            </a:r>
          </a:p>
          <a:p>
            <a:pPr algn="ctr"/>
            <a:endParaRPr lang="en-US" sz="2100" dirty="0"/>
          </a:p>
          <a:p>
            <a:pPr algn="ctr"/>
            <a:r>
              <a:rPr lang="en-US" sz="2100" dirty="0">
                <a:hlinkClick r:id="rId2"/>
              </a:rPr>
              <a:t>David.Edgell@delaware.gov</a:t>
            </a:r>
            <a:endParaRPr lang="en-US" sz="2100" dirty="0"/>
          </a:p>
          <a:p>
            <a:pPr algn="ctr"/>
            <a:endParaRPr lang="en-US" sz="1350" dirty="0"/>
          </a:p>
          <a:p>
            <a:pPr algn="ctr"/>
            <a:r>
              <a:rPr lang="en-US" sz="2100" dirty="0">
                <a:hlinkClick r:id="rId3"/>
              </a:rPr>
              <a:t>http://stateplanning.delaware.gov/</a:t>
            </a:r>
            <a:endParaRPr lang="en-US" sz="2100" dirty="0"/>
          </a:p>
          <a:p>
            <a:endParaRPr lang="en-US" sz="2100" dirty="0"/>
          </a:p>
        </p:txBody>
      </p:sp>
      <p:pic>
        <p:nvPicPr>
          <p:cNvPr id="4" name="Picture 3">
            <a:extLst>
              <a:ext uri="{FF2B5EF4-FFF2-40B4-BE49-F238E27FC236}">
                <a16:creationId xmlns:a16="http://schemas.microsoft.com/office/drawing/2014/main" id="{0A8399D3-F8D6-40EA-B7E6-E7D37B565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376" y="4491903"/>
            <a:ext cx="3329247" cy="1087022"/>
          </a:xfrm>
          <a:prstGeom prst="rect">
            <a:avLst/>
          </a:prstGeom>
        </p:spPr>
      </p:pic>
      <p:pic>
        <p:nvPicPr>
          <p:cNvPr id="6" name="Picture 5">
            <a:extLst>
              <a:ext uri="{FF2B5EF4-FFF2-40B4-BE49-F238E27FC236}">
                <a16:creationId xmlns:a16="http://schemas.microsoft.com/office/drawing/2014/main" id="{295DE1DE-7082-4957-B672-93F5C09C1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92608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Resources</a:t>
            </a:r>
          </a:p>
        </p:txBody>
      </p:sp>
      <p:sp>
        <p:nvSpPr>
          <p:cNvPr id="3" name="Content Placeholder 2"/>
          <p:cNvSpPr>
            <a:spLocks noGrp="1"/>
          </p:cNvSpPr>
          <p:nvPr>
            <p:ph idx="1"/>
          </p:nvPr>
        </p:nvSpPr>
        <p:spPr/>
        <p:txBody>
          <a:bodyPr>
            <a:normAutofit/>
          </a:bodyPr>
          <a:lstStyle/>
          <a:p>
            <a:pPr marL="0" indent="0">
              <a:buNone/>
            </a:pPr>
            <a:r>
              <a:rPr lang="en-US" sz="2000" dirty="0"/>
              <a:t>Delaware Code</a:t>
            </a:r>
          </a:p>
          <a:p>
            <a:pPr lvl="1">
              <a:buFont typeface="Wingdings" panose="05000000000000000000" pitchFamily="2" charset="2"/>
              <a:buChar char="§"/>
            </a:pPr>
            <a:r>
              <a:rPr lang="en-US" sz="2000" dirty="0"/>
              <a:t>29 Del. C. § 69: State Procurement</a:t>
            </a:r>
          </a:p>
          <a:p>
            <a:pPr lvl="1">
              <a:buFont typeface="Wingdings" panose="05000000000000000000" pitchFamily="2" charset="2"/>
              <a:buChar char="§"/>
            </a:pPr>
            <a:r>
              <a:rPr lang="en-US" sz="2000" dirty="0"/>
              <a:t>29 Del. C. § 75: School Construction Capital Improvements</a:t>
            </a:r>
          </a:p>
          <a:p>
            <a:pPr lvl="1">
              <a:buFont typeface="Wingdings" panose="05000000000000000000" pitchFamily="2" charset="2"/>
              <a:buChar char="§"/>
            </a:pPr>
            <a:r>
              <a:rPr lang="en-US" sz="2000" dirty="0"/>
              <a:t>14 Del. C. § 20: Standard School Construction</a:t>
            </a:r>
          </a:p>
          <a:p>
            <a:pPr lvl="1">
              <a:buFont typeface="Wingdings" panose="05000000000000000000" pitchFamily="2" charset="2"/>
              <a:buChar char="§"/>
            </a:pPr>
            <a:r>
              <a:rPr lang="en-US" sz="2000" dirty="0"/>
              <a:t>14 Del. C. § 23: School Building Program</a:t>
            </a:r>
          </a:p>
          <a:p>
            <a:pPr lvl="1">
              <a:buFont typeface="Wingdings" panose="05000000000000000000" pitchFamily="2" charset="2"/>
              <a:buChar char="§"/>
            </a:pPr>
            <a:r>
              <a:rPr lang="en-US" sz="2000" dirty="0"/>
              <a:t>Voluntary School Assessment (</a:t>
            </a:r>
            <a:r>
              <a:rPr lang="en-US" sz="2000" dirty="0" err="1"/>
              <a:t>NCCo</a:t>
            </a:r>
            <a:r>
              <a:rPr lang="en-US" sz="2000" dirty="0"/>
              <a:t> only)</a:t>
            </a:r>
          </a:p>
          <a:p>
            <a:pPr lvl="2"/>
            <a:r>
              <a:rPr lang="en-US" sz="2000" dirty="0"/>
              <a:t>9 Del. C. § 2661: NCC VSA Requirement</a:t>
            </a:r>
          </a:p>
          <a:p>
            <a:pPr lvl="2"/>
            <a:r>
              <a:rPr lang="en-US" sz="2000" dirty="0"/>
              <a:t>14 Del. C. § 103: DOE VSA Authority</a:t>
            </a:r>
          </a:p>
          <a:p>
            <a:pPr lvl="2"/>
            <a:r>
              <a:rPr lang="en-US" sz="2000" dirty="0"/>
              <a:t>22 Del. C. § 842: Municipal VSA Requirement</a:t>
            </a:r>
          </a:p>
          <a:p>
            <a:pPr marL="914400" lvl="2" indent="0">
              <a:buNone/>
            </a:pPr>
            <a:endParaRPr lang="en-US" sz="2000" dirty="0"/>
          </a:p>
          <a:p>
            <a:pPr marL="741363" lvl="2" indent="-277813">
              <a:buFont typeface="Wingdings" panose="05000000000000000000" pitchFamily="2" charset="2"/>
              <a:buChar char="§"/>
            </a:pPr>
            <a:r>
              <a:rPr lang="en-US" sz="2000" dirty="0"/>
              <a:t>9 Del. C. § 6961:  Sussex County VSA</a:t>
            </a:r>
          </a:p>
          <a:p>
            <a:pPr marL="1139825" lvl="3" indent="-169863">
              <a:buFont typeface="Wingdings" panose="05000000000000000000" pitchFamily="2" charset="2"/>
              <a:buChar char="§"/>
            </a:pPr>
            <a:r>
              <a:rPr lang="en-US" sz="1600" dirty="0"/>
              <a:t>Requires VSA upon action by Sussex County Council</a:t>
            </a:r>
          </a:p>
          <a:p>
            <a:pPr marL="457200" lvl="1" indent="0">
              <a:buNone/>
            </a:pPr>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5</a:t>
            </a:fld>
            <a:endParaRPr lang="en-US"/>
          </a:p>
        </p:txBody>
      </p:sp>
      <p:pic>
        <p:nvPicPr>
          <p:cNvPr id="5" name="Picture 4">
            <a:extLst>
              <a:ext uri="{FF2B5EF4-FFF2-40B4-BE49-F238E27FC236}">
                <a16:creationId xmlns:a16="http://schemas.microsoft.com/office/drawing/2014/main" id="{B9955E5B-05BE-48EA-8EBE-C312265E6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561639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Goals for Today</a:t>
            </a:r>
          </a:p>
        </p:txBody>
      </p:sp>
      <p:sp>
        <p:nvSpPr>
          <p:cNvPr id="3" name="Content Placeholder 2"/>
          <p:cNvSpPr>
            <a:spLocks noGrp="1"/>
          </p:cNvSpPr>
          <p:nvPr>
            <p:ph idx="1"/>
          </p:nvPr>
        </p:nvSpPr>
        <p:spPr/>
        <p:txBody>
          <a:bodyPr>
            <a:normAutofit/>
          </a:bodyPr>
          <a:lstStyle/>
          <a:p>
            <a:r>
              <a:rPr lang="en-US" sz="2800" dirty="0"/>
              <a:t>Have an understanding of the CN Process</a:t>
            </a:r>
          </a:p>
          <a:p>
            <a:r>
              <a:rPr lang="en-US" sz="2800" dirty="0"/>
              <a:t>Have an understanding of the PLUS Process</a:t>
            </a:r>
          </a:p>
          <a:p>
            <a:r>
              <a:rPr lang="en-US" sz="2800" dirty="0"/>
              <a:t>Update stakeholders on new construction formula and applicable uses</a:t>
            </a:r>
          </a:p>
          <a:p>
            <a:r>
              <a:rPr lang="en-US" sz="2800" dirty="0"/>
              <a:t>Update stakeholders on new CN Applications</a:t>
            </a:r>
          </a:p>
          <a:p>
            <a:r>
              <a:rPr lang="en-US" sz="2800" dirty="0"/>
              <a:t>Receive feedback for future sessions (good, bad, and what you would like to see)</a:t>
            </a:r>
          </a:p>
          <a:p>
            <a:pPr marL="0" indent="0">
              <a:buNone/>
            </a:pPr>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50</a:t>
            </a:fld>
            <a:endParaRPr lang="en-US"/>
          </a:p>
        </p:txBody>
      </p:sp>
      <p:pic>
        <p:nvPicPr>
          <p:cNvPr id="5" name="Picture 4">
            <a:extLst>
              <a:ext uri="{FF2B5EF4-FFF2-40B4-BE49-F238E27FC236}">
                <a16:creationId xmlns:a16="http://schemas.microsoft.com/office/drawing/2014/main" id="{55148036-4F1C-46DE-8883-C5BF0B3E4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2482531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p:txBody>
          <a:bodyPr/>
          <a:lstStyle/>
          <a:p>
            <a:pPr algn="ctr"/>
            <a:endParaRPr lang="en-US" dirty="0"/>
          </a:p>
          <a:p>
            <a:pPr algn="ctr"/>
            <a:endParaRPr lang="en-US" dirty="0"/>
          </a:p>
          <a:p>
            <a:pPr marL="0" indent="0" algn="ctr">
              <a:buNone/>
            </a:pPr>
            <a:r>
              <a:rPr lang="en-US" sz="9600" dirty="0"/>
              <a:t>Thank you!!</a:t>
            </a:r>
          </a:p>
        </p:txBody>
      </p:sp>
      <p:sp>
        <p:nvSpPr>
          <p:cNvPr id="4" name="Slide Number Placeholder 3"/>
          <p:cNvSpPr>
            <a:spLocks noGrp="1"/>
          </p:cNvSpPr>
          <p:nvPr>
            <p:ph type="sldNum" sz="quarter" idx="12"/>
          </p:nvPr>
        </p:nvSpPr>
        <p:spPr/>
        <p:txBody>
          <a:bodyPr/>
          <a:lstStyle/>
          <a:p>
            <a:fld id="{078AA309-8C80-B544-8D0C-6E2421A4D394}" type="slidenum">
              <a:rPr lang="en-US" smtClean="0"/>
              <a:pPr/>
              <a:t>51</a:t>
            </a:fld>
            <a:endParaRPr lang="en-US"/>
          </a:p>
        </p:txBody>
      </p:sp>
      <p:pic>
        <p:nvPicPr>
          <p:cNvPr id="5" name="Picture 4">
            <a:extLst>
              <a:ext uri="{FF2B5EF4-FFF2-40B4-BE49-F238E27FC236}">
                <a16:creationId xmlns:a16="http://schemas.microsoft.com/office/drawing/2014/main" id="{33496C16-23D1-4595-9079-9B1C687E6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406957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pPr marL="0" indent="0">
              <a:buNone/>
            </a:pPr>
            <a:r>
              <a:rPr lang="en-US" sz="2400" dirty="0"/>
              <a:t>Delaware’s Administrative Code (Regulation):</a:t>
            </a:r>
          </a:p>
          <a:p>
            <a:pPr marL="0" indent="0">
              <a:buNone/>
            </a:pPr>
            <a:r>
              <a:rPr lang="en-US" sz="2400" dirty="0"/>
              <a:t>	Title 14 - Education</a:t>
            </a:r>
            <a:endParaRPr lang="en-US" sz="2800" dirty="0"/>
          </a:p>
          <a:p>
            <a:pPr lvl="2"/>
            <a:r>
              <a:rPr lang="en-US" dirty="0"/>
              <a:t>400 Construction</a:t>
            </a:r>
          </a:p>
          <a:p>
            <a:pPr lvl="3">
              <a:buFont typeface="Arial" panose="020B0604020202020204" pitchFamily="34" charset="0"/>
              <a:buChar char="•"/>
            </a:pPr>
            <a:r>
              <a:rPr lang="en-US" dirty="0"/>
              <a:t>401: Major Capital Improvement Programs</a:t>
            </a:r>
          </a:p>
          <a:p>
            <a:pPr lvl="3">
              <a:buFont typeface="Arial" panose="020B0604020202020204" pitchFamily="34" charset="0"/>
              <a:buChar char="•"/>
            </a:pPr>
            <a:r>
              <a:rPr lang="en-US" dirty="0"/>
              <a:t>405: Minor Capital Improvement Programs</a:t>
            </a:r>
          </a:p>
          <a:p>
            <a:pPr lvl="3">
              <a:buFont typeface="Arial" panose="020B0604020202020204" pitchFamily="34" charset="0"/>
              <a:buChar char="•"/>
            </a:pPr>
            <a:r>
              <a:rPr lang="en-US" dirty="0"/>
              <a:t>415: Voluntary School Assessments</a:t>
            </a:r>
          </a:p>
          <a:p>
            <a:pPr marL="1371600" lvl="3" indent="0">
              <a:buNone/>
            </a:pPr>
            <a:endParaRPr lang="en-US" dirty="0"/>
          </a:p>
          <a:p>
            <a:pPr lvl="2"/>
            <a:r>
              <a:rPr lang="en-US" dirty="0"/>
              <a:t>700 Finance and Personnel</a:t>
            </a:r>
          </a:p>
          <a:p>
            <a:pPr lvl="3">
              <a:buFont typeface="Arial" panose="020B0604020202020204" pitchFamily="34" charset="0"/>
              <a:buChar char="•"/>
            </a:pPr>
            <a:r>
              <a:rPr lang="en-US" dirty="0"/>
              <a:t>729: School Custodians</a:t>
            </a:r>
          </a:p>
          <a:p>
            <a:pPr lvl="4">
              <a:buFont typeface="Arial" panose="020B0604020202020204" pitchFamily="34" charset="0"/>
              <a:buChar char="•"/>
            </a:pPr>
            <a:r>
              <a:rPr lang="en-US" dirty="0"/>
              <a:t>Revised regulations published as </a:t>
            </a:r>
            <a:r>
              <a:rPr lang="en-US"/>
              <a:t>proposed on May </a:t>
            </a:r>
            <a:r>
              <a:rPr lang="en-US" dirty="0"/>
              <a:t>1</a:t>
            </a:r>
            <a:r>
              <a:rPr lang="en-US" baseline="30000" dirty="0"/>
              <a:t>st</a:t>
            </a:r>
            <a:r>
              <a:rPr lang="en-US" dirty="0"/>
              <a:t>.</a:t>
            </a:r>
          </a:p>
        </p:txBody>
      </p:sp>
      <p:sp>
        <p:nvSpPr>
          <p:cNvPr id="4" name="Slide Number Placeholder 3"/>
          <p:cNvSpPr>
            <a:spLocks noGrp="1"/>
          </p:cNvSpPr>
          <p:nvPr>
            <p:ph type="sldNum" sz="quarter" idx="12"/>
          </p:nvPr>
        </p:nvSpPr>
        <p:spPr/>
        <p:txBody>
          <a:bodyPr/>
          <a:lstStyle/>
          <a:p>
            <a:fld id="{078AA309-8C80-B544-8D0C-6E2421A4D394}" type="slidenum">
              <a:rPr lang="en-US" smtClean="0"/>
              <a:pPr/>
              <a:t>6</a:t>
            </a:fld>
            <a:endParaRPr lang="en-US"/>
          </a:p>
        </p:txBody>
      </p:sp>
      <p:pic>
        <p:nvPicPr>
          <p:cNvPr id="5" name="Picture 4">
            <a:extLst>
              <a:ext uri="{FF2B5EF4-FFF2-40B4-BE49-F238E27FC236}">
                <a16:creationId xmlns:a16="http://schemas.microsoft.com/office/drawing/2014/main" id="{A8024463-386D-4BE4-8422-E30575EDEC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7170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Resources</a:t>
            </a:r>
          </a:p>
        </p:txBody>
      </p:sp>
      <p:sp>
        <p:nvSpPr>
          <p:cNvPr id="3" name="Content Placeholder 2"/>
          <p:cNvSpPr>
            <a:spLocks noGrp="1"/>
          </p:cNvSpPr>
          <p:nvPr>
            <p:ph idx="1"/>
          </p:nvPr>
        </p:nvSpPr>
        <p:spPr>
          <a:xfrm>
            <a:off x="336430" y="1356630"/>
            <a:ext cx="8350370" cy="4828292"/>
          </a:xfrm>
        </p:spPr>
        <p:txBody>
          <a:bodyPr>
            <a:normAutofit lnSpcReduction="10000"/>
          </a:bodyPr>
          <a:lstStyle/>
          <a:p>
            <a:pPr marL="0" indent="0">
              <a:buNone/>
            </a:pPr>
            <a:r>
              <a:rPr lang="en-US" dirty="0"/>
              <a:t>Schoology</a:t>
            </a:r>
          </a:p>
          <a:p>
            <a:r>
              <a:rPr lang="en-US" dirty="0"/>
              <a:t>	</a:t>
            </a:r>
            <a:r>
              <a:rPr lang="en-US" sz="2400" dirty="0"/>
              <a:t>DOE Finance Resources for Districts and Charter Schools</a:t>
            </a:r>
          </a:p>
          <a:p>
            <a:pPr marL="457200" lvl="1" indent="0">
              <a:buNone/>
            </a:pPr>
            <a:endParaRPr lang="en-US" sz="2000" dirty="0"/>
          </a:p>
          <a:p>
            <a:pPr lvl="1"/>
            <a:r>
              <a:rPr lang="en-US" sz="2000" dirty="0"/>
              <a:t>State of Delaware School Construction Technical Assistance Manual</a:t>
            </a:r>
          </a:p>
          <a:p>
            <a:pPr lvl="2"/>
            <a:endParaRPr lang="en-US" sz="800" dirty="0"/>
          </a:p>
          <a:p>
            <a:pPr lvl="1"/>
            <a:r>
              <a:rPr lang="en-US" sz="2000" dirty="0"/>
              <a:t>Construction Formula Memo</a:t>
            </a:r>
          </a:p>
          <a:p>
            <a:pPr lvl="1"/>
            <a:endParaRPr lang="en-US" sz="800" dirty="0"/>
          </a:p>
          <a:p>
            <a:pPr lvl="1"/>
            <a:r>
              <a:rPr lang="en-US" sz="2000" dirty="0"/>
              <a:t>Construction State and Local Share Memo</a:t>
            </a:r>
          </a:p>
          <a:p>
            <a:pPr lvl="1"/>
            <a:endParaRPr lang="en-US" sz="800" dirty="0"/>
          </a:p>
          <a:p>
            <a:pPr lvl="1"/>
            <a:r>
              <a:rPr lang="en-US" sz="2000" dirty="0"/>
              <a:t>Certificate of Necessity Applications</a:t>
            </a:r>
          </a:p>
          <a:p>
            <a:pPr lvl="1"/>
            <a:endParaRPr lang="en-US" sz="800" dirty="0"/>
          </a:p>
          <a:p>
            <a:pPr lvl="1"/>
            <a:r>
              <a:rPr lang="en-US" sz="2000" dirty="0"/>
              <a:t>VSA Summary</a:t>
            </a:r>
          </a:p>
          <a:p>
            <a:pPr marL="914400" lvl="2" indent="0">
              <a:buNone/>
            </a:pPr>
            <a:endParaRPr lang="en-US" sz="800" dirty="0"/>
          </a:p>
          <a:p>
            <a:pPr marL="914400" lvl="2" indent="0">
              <a:buNone/>
            </a:pPr>
            <a:endParaRPr lang="en-US" sz="800" dirty="0"/>
          </a:p>
          <a:p>
            <a:pPr marL="914400" lvl="2" indent="0">
              <a:buNone/>
            </a:pPr>
            <a:r>
              <a:rPr lang="en-US" sz="1600" dirty="0"/>
              <a:t>Path: https://elde.schoology.com/group/7249939456</a:t>
            </a:r>
          </a:p>
          <a:p>
            <a:pPr lvl="2"/>
            <a:endParaRPr lang="en-US" sz="1200" dirty="0"/>
          </a:p>
          <a:p>
            <a:pPr lvl="1"/>
            <a:endParaRPr lang="en-US" dirty="0"/>
          </a:p>
        </p:txBody>
      </p:sp>
      <p:sp>
        <p:nvSpPr>
          <p:cNvPr id="4" name="Slide Number Placeholder 3"/>
          <p:cNvSpPr>
            <a:spLocks noGrp="1"/>
          </p:cNvSpPr>
          <p:nvPr>
            <p:ph type="sldNum" sz="quarter" idx="12"/>
          </p:nvPr>
        </p:nvSpPr>
        <p:spPr/>
        <p:txBody>
          <a:bodyPr/>
          <a:lstStyle/>
          <a:p>
            <a:fld id="{078AA309-8C80-B544-8D0C-6E2421A4D394}" type="slidenum">
              <a:rPr lang="en-US" smtClean="0"/>
              <a:pPr/>
              <a:t>7</a:t>
            </a:fld>
            <a:endParaRPr lang="en-US"/>
          </a:p>
        </p:txBody>
      </p:sp>
      <p:pic>
        <p:nvPicPr>
          <p:cNvPr id="5" name="Picture 4">
            <a:extLst>
              <a:ext uri="{FF2B5EF4-FFF2-40B4-BE49-F238E27FC236}">
                <a16:creationId xmlns:a16="http://schemas.microsoft.com/office/drawing/2014/main" id="{A6BEDE9A-A525-4F94-B175-A3F7754AA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39931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Certificate of Necessity</a:t>
            </a:r>
          </a:p>
        </p:txBody>
      </p:sp>
      <p:sp>
        <p:nvSpPr>
          <p:cNvPr id="3" name="Content Placeholder 2"/>
          <p:cNvSpPr>
            <a:spLocks noGrp="1"/>
          </p:cNvSpPr>
          <p:nvPr>
            <p:ph idx="1"/>
          </p:nvPr>
        </p:nvSpPr>
        <p:spPr/>
        <p:txBody>
          <a:bodyPr>
            <a:normAutofit/>
          </a:bodyPr>
          <a:lstStyle/>
          <a:p>
            <a:r>
              <a:rPr lang="en-US" sz="2400" dirty="0"/>
              <a:t>The legal document that allows a requesting district to go to referendum for a Major Capital Project(s)</a:t>
            </a:r>
          </a:p>
          <a:p>
            <a:pPr marL="0" indent="0">
              <a:buNone/>
            </a:pPr>
            <a:endParaRPr lang="en-US" sz="1200" dirty="0"/>
          </a:p>
          <a:p>
            <a:r>
              <a:rPr lang="en-US" sz="2400" dirty="0"/>
              <a:t>Sets project scope and cost limits</a:t>
            </a:r>
          </a:p>
          <a:p>
            <a:pPr marL="0" indent="0">
              <a:buNone/>
            </a:pPr>
            <a:endParaRPr lang="en-US" sz="1200" dirty="0"/>
          </a:p>
          <a:p>
            <a:r>
              <a:rPr lang="en-US" sz="2400" dirty="0"/>
              <a:t>Requires DOE Approval</a:t>
            </a:r>
          </a:p>
          <a:p>
            <a:pPr marL="0" indent="0">
              <a:buNone/>
            </a:pPr>
            <a:endParaRPr lang="en-US" sz="1200" dirty="0"/>
          </a:p>
          <a:p>
            <a:r>
              <a:rPr lang="en-US" sz="2400" dirty="0"/>
              <a:t>Good for 12 months from date of issuance</a:t>
            </a:r>
          </a:p>
          <a:p>
            <a:pPr marL="0" indent="0">
              <a:buNone/>
            </a:pPr>
            <a:endParaRPr lang="en-US" sz="1200" dirty="0"/>
          </a:p>
          <a:p>
            <a:r>
              <a:rPr lang="en-US" sz="2400" dirty="0"/>
              <a:t>Approved CNs included in the Department’s Capital Budget Request</a:t>
            </a:r>
          </a:p>
        </p:txBody>
      </p:sp>
      <p:sp>
        <p:nvSpPr>
          <p:cNvPr id="4" name="Slide Number Placeholder 3"/>
          <p:cNvSpPr>
            <a:spLocks noGrp="1"/>
          </p:cNvSpPr>
          <p:nvPr>
            <p:ph type="sldNum" sz="quarter" idx="12"/>
          </p:nvPr>
        </p:nvSpPr>
        <p:spPr/>
        <p:txBody>
          <a:bodyPr/>
          <a:lstStyle/>
          <a:p>
            <a:fld id="{078AA309-8C80-B544-8D0C-6E2421A4D394}" type="slidenum">
              <a:rPr lang="en-US" smtClean="0"/>
              <a:pPr/>
              <a:t>8</a:t>
            </a:fld>
            <a:endParaRPr lang="en-US"/>
          </a:p>
        </p:txBody>
      </p:sp>
      <p:pic>
        <p:nvPicPr>
          <p:cNvPr id="5" name="Picture 4">
            <a:extLst>
              <a:ext uri="{FF2B5EF4-FFF2-40B4-BE49-F238E27FC236}">
                <a16:creationId xmlns:a16="http://schemas.microsoft.com/office/drawing/2014/main" id="{686BAD0B-31C6-4E0C-8E58-530C2F4010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5182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CN Timeline</a:t>
            </a:r>
          </a:p>
        </p:txBody>
      </p:sp>
      <p:sp>
        <p:nvSpPr>
          <p:cNvPr id="3" name="Content Placeholder 2"/>
          <p:cNvSpPr>
            <a:spLocks noGrp="1"/>
          </p:cNvSpPr>
          <p:nvPr>
            <p:ph idx="1"/>
          </p:nvPr>
        </p:nvSpPr>
        <p:spPr/>
        <p:txBody>
          <a:bodyPr>
            <a:noAutofit/>
          </a:bodyPr>
          <a:lstStyle/>
          <a:p>
            <a:r>
              <a:rPr lang="en-US" sz="2400" dirty="0"/>
              <a:t>Once need is identified, engage with DOE to begin process</a:t>
            </a:r>
          </a:p>
          <a:p>
            <a:r>
              <a:rPr lang="en-US" sz="2400" dirty="0"/>
              <a:t>Prior to August 31</a:t>
            </a:r>
            <a:r>
              <a:rPr lang="en-US" sz="2400" baseline="30000" dirty="0"/>
              <a:t>st</a:t>
            </a:r>
            <a:r>
              <a:rPr lang="en-US" sz="2400" dirty="0"/>
              <a:t> districts create Certificate of Necessity (CN) application and secure board approval in a public meeting to apply</a:t>
            </a:r>
          </a:p>
          <a:p>
            <a:r>
              <a:rPr lang="en-US" sz="2400" dirty="0"/>
              <a:t>August 31: CN Application submitted to DOE</a:t>
            </a:r>
          </a:p>
          <a:p>
            <a:r>
              <a:rPr lang="en-US" sz="2400" dirty="0"/>
              <a:t>September/October : DOE analyzes submissions for consideration and solicits additional information as needed</a:t>
            </a:r>
          </a:p>
          <a:p>
            <a:r>
              <a:rPr lang="en-US" sz="2400" dirty="0"/>
              <a:t>October 15</a:t>
            </a:r>
            <a:r>
              <a:rPr lang="en-US" sz="2400" baseline="30000" dirty="0"/>
              <a:t>th</a:t>
            </a:r>
            <a:r>
              <a:rPr lang="en-US" sz="2400" dirty="0"/>
              <a:t>: Capital Budget Request submitted to OMB and CN decisions communicated to districts</a:t>
            </a:r>
          </a:p>
        </p:txBody>
      </p:sp>
      <p:sp>
        <p:nvSpPr>
          <p:cNvPr id="4" name="Slide Number Placeholder 3"/>
          <p:cNvSpPr>
            <a:spLocks noGrp="1"/>
          </p:cNvSpPr>
          <p:nvPr>
            <p:ph type="sldNum" sz="quarter" idx="12"/>
          </p:nvPr>
        </p:nvSpPr>
        <p:spPr/>
        <p:txBody>
          <a:bodyPr/>
          <a:lstStyle/>
          <a:p>
            <a:fld id="{078AA309-8C80-B544-8D0C-6E2421A4D394}" type="slidenum">
              <a:rPr lang="en-US" smtClean="0"/>
              <a:pPr/>
              <a:t>9</a:t>
            </a:fld>
            <a:endParaRPr lang="en-US"/>
          </a:p>
        </p:txBody>
      </p:sp>
      <p:pic>
        <p:nvPicPr>
          <p:cNvPr id="5" name="Picture 4">
            <a:extLst>
              <a:ext uri="{FF2B5EF4-FFF2-40B4-BE49-F238E27FC236}">
                <a16:creationId xmlns:a16="http://schemas.microsoft.com/office/drawing/2014/main" id="{05C8C03D-63FF-4E68-8193-3942D0A93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63" y="-12358"/>
            <a:ext cx="1405237" cy="1184452"/>
          </a:xfrm>
          <a:prstGeom prst="rect">
            <a:avLst/>
          </a:prstGeom>
        </p:spPr>
      </p:pic>
    </p:spTree>
    <p:extLst>
      <p:ext uri="{BB962C8B-B14F-4D97-AF65-F5344CB8AC3E}">
        <p14:creationId xmlns:p14="http://schemas.microsoft.com/office/powerpoint/2010/main" val="184992589"/>
      </p:ext>
    </p:extLst>
  </p:cSld>
  <p:clrMapOvr>
    <a:masterClrMapping/>
  </p:clrMapOvr>
</p:sld>
</file>

<file path=ppt/theme/theme1.xml><?xml version="1.0" encoding="utf-8"?>
<a:theme xmlns:a="http://schemas.openxmlformats.org/drawingml/2006/main" name="Office Theme">
  <a:themeElements>
    <a:clrScheme name="DE Priorities">
      <a:dk1>
        <a:sysClr val="windowText" lastClr="000000"/>
      </a:dk1>
      <a:lt1>
        <a:sysClr val="window" lastClr="FFFFFF"/>
      </a:lt1>
      <a:dk2>
        <a:srgbClr val="1F497D"/>
      </a:dk2>
      <a:lt2>
        <a:srgbClr val="EEECE1"/>
      </a:lt2>
      <a:accent1>
        <a:srgbClr val="316A9A"/>
      </a:accent1>
      <a:accent2>
        <a:srgbClr val="4E8E94"/>
      </a:accent2>
      <a:accent3>
        <a:srgbClr val="C17E2A"/>
      </a:accent3>
      <a:accent4>
        <a:srgbClr val="4F3858"/>
      </a:accent4>
      <a:accent5>
        <a:srgbClr val="617E48"/>
      </a:accent5>
      <a:accent6>
        <a:srgbClr val="93353F"/>
      </a:accent6>
      <a:hlink>
        <a:srgbClr val="316A9A"/>
      </a:hlink>
      <a:folHlink>
        <a:srgbClr val="4F385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290848b-dbe8-47ee-ba48-5626a35427a7" xsi:nil="true"/>
    <lcf76f155ced4ddcb4097134ff3c332f xmlns="76759abf-6a08-4086-b75e-edc8e9e2d3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CE98B8FEE8B44981912F420693FA79" ma:contentTypeVersion="18" ma:contentTypeDescription="Create a new document." ma:contentTypeScope="" ma:versionID="6356a30c9f5dc6adea6be8b87dc3d41f">
  <xsd:schema xmlns:xsd="http://www.w3.org/2001/XMLSchema" xmlns:xs="http://www.w3.org/2001/XMLSchema" xmlns:p="http://schemas.microsoft.com/office/2006/metadata/properties" xmlns:ns2="76759abf-6a08-4086-b75e-edc8e9e2d38e" xmlns:ns3="2290848b-dbe8-47ee-ba48-5626a35427a7" targetNamespace="http://schemas.microsoft.com/office/2006/metadata/properties" ma:root="true" ma:fieldsID="e8af06a4a2e64c1b9c3ee415f3e66f27" ns2:_="" ns3:_="">
    <xsd:import namespace="76759abf-6a08-4086-b75e-edc8e9e2d38e"/>
    <xsd:import namespace="2290848b-dbe8-47ee-ba48-5626a35427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59abf-6a08-4086-b75e-edc8e9e2d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00141d-80f0-4ca7-8ba9-0163cf36486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90848b-dbe8-47ee-ba48-5626a35427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a7f939-acd2-44b7-b811-6d1a10909280}" ma:internalName="TaxCatchAll" ma:showField="CatchAllData" ma:web="2290848b-dbe8-47ee-ba48-5626a3542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FB88F-58CD-4670-8A97-46ADAD45AC1F}">
  <ds:schemaRefs>
    <ds:schemaRef ds:uri="http://schemas.microsoft.com/sharepoint/v3/contenttype/forms"/>
  </ds:schemaRefs>
</ds:datastoreItem>
</file>

<file path=customXml/itemProps2.xml><?xml version="1.0" encoding="utf-8"?>
<ds:datastoreItem xmlns:ds="http://schemas.openxmlformats.org/officeDocument/2006/customXml" ds:itemID="{23D31133-9FD6-4028-A19C-B9D3C41ADCA7}">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2290848b-dbe8-47ee-ba48-5626a35427a7"/>
    <ds:schemaRef ds:uri="76759abf-6a08-4086-b75e-edc8e9e2d38e"/>
    <ds:schemaRef ds:uri="http://www.w3.org/XML/1998/namespace"/>
  </ds:schemaRefs>
</ds:datastoreItem>
</file>

<file path=customXml/itemProps3.xml><?xml version="1.0" encoding="utf-8"?>
<ds:datastoreItem xmlns:ds="http://schemas.openxmlformats.org/officeDocument/2006/customXml" ds:itemID="{47BA43D1-A43C-4924-B08F-D5018BCD9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59abf-6a08-4086-b75e-edc8e9e2d38e"/>
    <ds:schemaRef ds:uri="2290848b-dbe8-47ee-ba48-5626a3542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DDOEtheme_updated2</Template>
  <TotalTime>11915</TotalTime>
  <Words>2890</Words>
  <Application>Microsoft Office PowerPoint</Application>
  <PresentationFormat>On-screen Show (4:3)</PresentationFormat>
  <Paragraphs>436</Paragraphs>
  <Slides>51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News Gothic MT</vt:lpstr>
      <vt:lpstr>Open Sans</vt:lpstr>
      <vt:lpstr>Times New Roman</vt:lpstr>
      <vt:lpstr>Wingdings</vt:lpstr>
      <vt:lpstr>Office Theme</vt:lpstr>
      <vt:lpstr>Certificate of Necessity Overview</vt:lpstr>
      <vt:lpstr>Today’s Agenda</vt:lpstr>
      <vt:lpstr>Contact Information</vt:lpstr>
      <vt:lpstr>Objectives</vt:lpstr>
      <vt:lpstr>Resources</vt:lpstr>
      <vt:lpstr>Resources</vt:lpstr>
      <vt:lpstr>Resources</vt:lpstr>
      <vt:lpstr>Certificate of Necessity</vt:lpstr>
      <vt:lpstr>CN Timeline</vt:lpstr>
      <vt:lpstr>CN Timeline (cont.)</vt:lpstr>
      <vt:lpstr>   Certificate of Necessity Application Items</vt:lpstr>
      <vt:lpstr>CN Project Priorities</vt:lpstr>
      <vt:lpstr>  FY 26 Construction Formula</vt:lpstr>
      <vt:lpstr>Construction Formula</vt:lpstr>
      <vt:lpstr>    Construction Formula (cont.)</vt:lpstr>
      <vt:lpstr>Certificate of Necessity Applications</vt:lpstr>
      <vt:lpstr>Questions?</vt:lpstr>
      <vt:lpstr>DEMA</vt:lpstr>
      <vt:lpstr>    What is The Comprehensive School    Safety Program (CSSP) @ DEMA? </vt:lpstr>
      <vt:lpstr> House Bill 49 </vt:lpstr>
      <vt:lpstr> School Approval Process</vt:lpstr>
      <vt:lpstr>    School Approval Process (Cont.)</vt:lpstr>
      <vt:lpstr> HB 49 Checklist </vt:lpstr>
      <vt:lpstr> HB 49 Checklist, Cont. </vt:lpstr>
      <vt:lpstr> HB 49 Checklist, Cont. </vt:lpstr>
      <vt:lpstr> HB 49 Checklist, Cont.</vt:lpstr>
      <vt:lpstr> HB 49 Checklist, Cont.</vt:lpstr>
      <vt:lpstr>   Other Considerations…… </vt:lpstr>
      <vt:lpstr>OSPC</vt:lpstr>
      <vt:lpstr>Agenda</vt:lpstr>
      <vt:lpstr>Timeline</vt:lpstr>
      <vt:lpstr>Timeline</vt:lpstr>
      <vt:lpstr>Site Selection</vt:lpstr>
      <vt:lpstr>Site Selection</vt:lpstr>
      <vt:lpstr>OSPC Assistance</vt:lpstr>
      <vt:lpstr>OSPC Assistance</vt:lpstr>
      <vt:lpstr>OSPC Assistance</vt:lpstr>
      <vt:lpstr>   Preliminary Land Use Service (PLUS)</vt:lpstr>
      <vt:lpstr>PLUS Timeframe</vt:lpstr>
      <vt:lpstr>   PLUS Review of School Sites</vt:lpstr>
      <vt:lpstr>After PLUS Review</vt:lpstr>
      <vt:lpstr>   School Site Approval Report</vt:lpstr>
      <vt:lpstr>   School Site Approval Report</vt:lpstr>
      <vt:lpstr>   School Site Approval Report</vt:lpstr>
      <vt:lpstr> School Site Approval  Recommendation</vt:lpstr>
      <vt:lpstr>CN Request to DOE</vt:lpstr>
      <vt:lpstr>  Additional PLUS Reviews</vt:lpstr>
      <vt:lpstr>Contact Information</vt:lpstr>
      <vt:lpstr>Thank you – Q&amp;A?</vt:lpstr>
      <vt:lpstr>Goals for Today</vt:lpstr>
      <vt:lpstr> </vt:lpstr>
    </vt:vector>
  </TitlesOfParts>
  <Company>KSA-Plus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Plimpton</dc:creator>
  <cp:lastModifiedBy>Mack Jamie</cp:lastModifiedBy>
  <cp:revision>454</cp:revision>
  <cp:lastPrinted>2024-05-14T15:05:59Z</cp:lastPrinted>
  <dcterms:created xsi:type="dcterms:W3CDTF">2015-02-17T15:01:14Z</dcterms:created>
  <dcterms:modified xsi:type="dcterms:W3CDTF">2024-09-20T17:54:41Z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0x01010083CE98B8FEE8B44981912F420693FA79</vt:lpwstr>
  </property>
  <property fmtid="{D5CDD505-2E9C-101B-9397-08002B2CF9AE}" pid="3" name="Order">
    <vt:r8>1624200</vt:r8>
  </property>
  <property fmtid="{D5CDD505-2E9C-101B-9397-08002B2CF9AE}" pid="4" name="MediaServiceImageTags">
    <vt:lpwstr/>
  </property>
</Properties>
</file>